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74" r:id="rId2"/>
    <p:sldId id="855" r:id="rId3"/>
    <p:sldId id="866" r:id="rId4"/>
    <p:sldId id="874" r:id="rId5"/>
    <p:sldId id="868" r:id="rId6"/>
    <p:sldId id="875" r:id="rId7"/>
    <p:sldId id="833" r:id="rId8"/>
    <p:sldId id="844" r:id="rId9"/>
    <p:sldId id="845" r:id="rId10"/>
    <p:sldId id="856" r:id="rId11"/>
    <p:sldId id="857" r:id="rId12"/>
    <p:sldId id="867" r:id="rId13"/>
    <p:sldId id="870" r:id="rId14"/>
    <p:sldId id="871" r:id="rId15"/>
    <p:sldId id="858" r:id="rId16"/>
    <p:sldId id="846" r:id="rId17"/>
    <p:sldId id="795" r:id="rId18"/>
    <p:sldId id="796" r:id="rId19"/>
    <p:sldId id="859" r:id="rId20"/>
    <p:sldId id="860" r:id="rId21"/>
    <p:sldId id="869" r:id="rId22"/>
    <p:sldId id="865" r:id="rId23"/>
    <p:sldId id="863" r:id="rId24"/>
    <p:sldId id="873" r:id="rId25"/>
  </p:sldIdLst>
  <p:sldSz cx="10287000" cy="6858000" type="35mm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262673"/>
    <a:srgbClr val="000000"/>
    <a:srgbClr val="002060"/>
    <a:srgbClr val="CC0000"/>
    <a:srgbClr val="0066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023" autoAdjust="0"/>
  </p:normalViewPr>
  <p:slideViewPr>
    <p:cSldViewPr>
      <p:cViewPr>
        <p:scale>
          <a:sx n="70" d="100"/>
          <a:sy n="70" d="100"/>
        </p:scale>
        <p:origin x="-1134" y="-17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8735177865613"/>
          <c:y val="1.3262599469496022E-2"/>
          <c:w val="0.72529644268774707"/>
          <c:h val="0.97347480106100792"/>
        </c:manualLayout>
      </c:layout>
      <c:pieChart>
        <c:varyColors val="0"/>
        <c:ser>
          <c:idx val="0"/>
          <c:order val="0"/>
          <c:spPr>
            <a:solidFill>
              <a:srgbClr val="0066CC"/>
            </a:solidFill>
            <a:ln w="39313">
              <a:solidFill>
                <a:srgbClr val="000080"/>
              </a:solidFill>
              <a:prstDash val="solid"/>
            </a:ln>
          </c:spPr>
          <c:explosion val="22"/>
          <c:dLbls>
            <c:dLbl>
              <c:idx val="0"/>
              <c:layout>
                <c:manualLayout>
                  <c:x val="-1.5297162709125645E-2"/>
                  <c:y val="4.089545180790078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latin typeface="Calibri" pitchFamily="34" charset="0"/>
                      </a:rPr>
                      <a:t>utilización</a:t>
                    </a:r>
                    <a:r>
                      <a:rPr lang="en-US" sz="1400">
                        <a:latin typeface="Calibri" pitchFamily="34" charset="0"/>
                      </a:rPr>
                      <a:t>/
</a:t>
                    </a:r>
                    <a:r>
                      <a:rPr lang="en-US" sz="1400" smtClean="0">
                        <a:latin typeface="Calibri" pitchFamily="34" charset="0"/>
                      </a:rPr>
                      <a:t>acceso a </a:t>
                    </a:r>
                    <a:r>
                      <a:rPr lang="en-US" sz="1400">
                        <a:latin typeface="Calibri" pitchFamily="34" charset="0"/>
                      </a:rPr>
                      <a:t>
</a:t>
                    </a:r>
                    <a:r>
                      <a:rPr lang="en-US" sz="1400" smtClean="0">
                        <a:latin typeface="Calibri" pitchFamily="34" charset="0"/>
                      </a:rPr>
                      <a:t>servicios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209740086162781"/>
                  <c:y val="0.15091896232517676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latin typeface="Calibri" pitchFamily="34" charset="0"/>
                      </a:rPr>
                      <a:t>estado</a:t>
                    </a:r>
                  </a:p>
                  <a:p>
                    <a:r>
                      <a:rPr lang="en-US" sz="1400" smtClean="0">
                        <a:latin typeface="Calibri" pitchFamily="34" charset="0"/>
                      </a:rPr>
                      <a:t>de salud/</a:t>
                    </a:r>
                    <a:r>
                      <a:rPr lang="en-US" sz="1400">
                        <a:latin typeface="Calibri" pitchFamily="34" charset="0"/>
                      </a:rPr>
                      <a:t>
</a:t>
                    </a:r>
                    <a:r>
                      <a:rPr lang="en-US" sz="1400" smtClean="0">
                        <a:latin typeface="Calibri" pitchFamily="34" charset="0"/>
                      </a:rPr>
                      <a:t>factores </a:t>
                    </a:r>
                  </a:p>
                  <a:p>
                    <a:r>
                      <a:rPr lang="en-US" sz="1400" smtClean="0">
                        <a:latin typeface="Calibri" pitchFamily="34" charset="0"/>
                      </a:rPr>
                      <a:t>de riesgo</a:t>
                    </a:r>
                    <a:endParaRPr lang="en-US" sz="1600">
                      <a:latin typeface="Calibri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357705843769834"/>
                  <c:y val="-1.2428364301487809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latin typeface="Calibri" pitchFamily="34" charset="0"/>
                      </a:rPr>
                      <a:t>mortalidad</a:t>
                    </a:r>
                    <a:endParaRPr lang="en-US" sz="1600">
                      <a:latin typeface="Calibri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744820795324929"/>
                  <c:y val="-0.16433414378443487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latin typeface="Calibri" pitchFamily="34" charset="0"/>
                      </a:rPr>
                      <a:t>distribución de </a:t>
                    </a:r>
                    <a:r>
                      <a:rPr lang="en-US" sz="1400">
                        <a:latin typeface="Calibri" pitchFamily="34" charset="0"/>
                      </a:rPr>
                      <a:t>
</a:t>
                    </a:r>
                    <a:r>
                      <a:rPr lang="en-US" sz="1400" smtClean="0">
                        <a:latin typeface="Calibri" pitchFamily="34" charset="0"/>
                      </a:rPr>
                      <a:t>los recursos para </a:t>
                    </a:r>
                    <a:r>
                      <a:rPr lang="en-US" sz="1400">
                        <a:latin typeface="Calibri" pitchFamily="34" charset="0"/>
                      </a:rPr>
                      <a:t>
</a:t>
                    </a:r>
                    <a:r>
                      <a:rPr lang="en-US" sz="1400" smtClean="0">
                        <a:latin typeface="Calibri" pitchFamily="34" charset="0"/>
                      </a:rPr>
                      <a:t>la salud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98301003230123E-2"/>
                  <c:y val="-4.8336552831745892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latin typeface="Calibri" pitchFamily="34" charset="0"/>
                      </a:rPr>
                      <a:t>subsidios en</a:t>
                    </a:r>
                  </a:p>
                  <a:p>
                    <a:r>
                      <a:rPr lang="en-US" sz="1400" smtClean="0">
                        <a:latin typeface="Calibri" pitchFamily="34" charset="0"/>
                      </a:rPr>
                      <a:t>el cuidado de</a:t>
                    </a:r>
                  </a:p>
                  <a:p>
                    <a:r>
                      <a:rPr lang="en-US" sz="1400" smtClean="0">
                        <a:latin typeface="Calibri" pitchFamily="34" charset="0"/>
                      </a:rPr>
                      <a:t>la salud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118157187582523"/>
                  <c:y val="-0.17988017220227076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latin typeface="Calibri" pitchFamily="34" charset="0"/>
                      </a:rPr>
                      <a:t>gasto</a:t>
                    </a:r>
                  </a:p>
                  <a:p>
                    <a:r>
                      <a:rPr lang="en-US" sz="1400" smtClean="0">
                        <a:latin typeface="Calibri" pitchFamily="34" charset="0"/>
                      </a:rPr>
                      <a:t>catastrófico/</a:t>
                    </a:r>
                  </a:p>
                  <a:p>
                    <a:r>
                      <a:rPr lang="en-US" sz="1400" smtClean="0">
                        <a:latin typeface="Calibri" pitchFamily="34" charset="0"/>
                      </a:rPr>
                      <a:t>empobrecedor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579568650092565"/>
                  <c:y val="7.7400013383596171E-3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latin typeface="Calibri" pitchFamily="34" charset="0"/>
                      </a:rPr>
                      <a:t>progresividad </a:t>
                    </a:r>
                    <a:r>
                      <a:rPr lang="en-US" sz="1400">
                        <a:latin typeface="Calibri" pitchFamily="34" charset="0"/>
                      </a:rPr>
                      <a:t>
</a:t>
                    </a:r>
                    <a:r>
                      <a:rPr lang="en-US" sz="1400" smtClean="0">
                        <a:latin typeface="Calibri" pitchFamily="34" charset="0"/>
                      </a:rPr>
                      <a:t>del financiamiento</a:t>
                    </a:r>
                  </a:p>
                  <a:p>
                    <a:r>
                      <a:rPr lang="en-US" sz="1400" smtClean="0">
                        <a:latin typeface="Calibri" pitchFamily="34" charset="0"/>
                      </a:rPr>
                      <a:t>de la salud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5401355584003852E-2"/>
                  <c:y val="0.1561724699426735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calidad </a:t>
                    </a:r>
                  </a:p>
                  <a:p>
                    <a:r>
                      <a:rPr lang="en-US" smtClean="0"/>
                      <a:t>del </a:t>
                    </a:r>
                  </a:p>
                  <a:p>
                    <a:r>
                      <a:rPr lang="en-US" smtClean="0"/>
                      <a:t>cuidado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 w="39313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Calibri" pitchFamily="34" charset="0"/>
                    <a:ea typeface="Verdana"/>
                    <a:cs typeface="Verdan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Sheet1!$C$6:$C$13</c:f>
              <c:strCache>
                <c:ptCount val="8"/>
                <c:pt idx="0">
                  <c:v>Utilization/ Access to Services</c:v>
                </c:pt>
                <c:pt idx="1">
                  <c:v>Health Status</c:v>
                </c:pt>
                <c:pt idx="2">
                  <c:v>Mortality</c:v>
                </c:pt>
                <c:pt idx="3">
                  <c:v>Health Care Resources</c:v>
                </c:pt>
                <c:pt idx="4">
                  <c:v>Health Care Subsidies</c:v>
                </c:pt>
                <c:pt idx="5">
                  <c:v>Catastrophic/Impoverishment Spending</c:v>
                </c:pt>
                <c:pt idx="6">
                  <c:v>Progressivity of Health Finance</c:v>
                </c:pt>
                <c:pt idx="7">
                  <c:v>Quality of Care</c:v>
                </c:pt>
              </c:strCache>
            </c:strRef>
          </c:cat>
          <c:val>
            <c:numRef>
              <c:f>Sheet1!$D$6:$D$13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 w="3931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3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827E60D-7389-44D9-AAF8-AB2D729DF9C5}" type="datetimeFigureOut">
              <a:rPr lang="en-US"/>
              <a:pPr>
                <a:defRPr/>
              </a:pPr>
              <a:t>7/24/2014</a:t>
            </a:fld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E535748-45FC-4D9C-B40C-49CD743AE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42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BD31B524-571F-497E-9160-71268D5EC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1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30FFCB-BAE9-4B0E-B43C-9EEA3CA39C4F}" type="datetime1">
              <a:rPr lang="en-US"/>
              <a:pPr/>
              <a:t>7/24/2014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AA2A0-F15E-4ED7-AB89-0EC88BC7F277}" type="slidenum">
              <a:rPr lang="en-US"/>
              <a:pPr/>
              <a:t>2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30FFCB-BAE9-4B0E-B43C-9EEA3CA39C4F}" type="datetime1">
              <a:rPr lang="en-US"/>
              <a:pPr/>
              <a:t>7/24/2014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AA2A0-F15E-4ED7-AB89-0EC88BC7F277}" type="slidenum">
              <a:rPr lang="en-US"/>
              <a:pPr/>
              <a:t>14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AE457FA-C1D4-41DC-9F52-2F4662888984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32400" cy="348773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AE457FA-C1D4-41DC-9F52-2F4662888984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32400" cy="348773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2" tIns="46587" rIns="93172" bIns="4658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AE457FA-C1D4-41DC-9F52-2F4662888984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6913"/>
            <a:ext cx="5232400" cy="348773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30FFCB-BAE9-4B0E-B43C-9EEA3CA39C4F}" type="datetime1">
              <a:rPr lang="en-US"/>
              <a:pPr/>
              <a:t>7/24/2014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AA2A0-F15E-4ED7-AB89-0EC88BC7F277}" type="slidenum">
              <a:rPr lang="en-US"/>
              <a:pPr/>
              <a:t>24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C8D333-C788-4B6C-A2FE-63CC136B03D7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698500"/>
            <a:ext cx="5227638" cy="34845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416425"/>
            <a:ext cx="5813425" cy="4181475"/>
          </a:xfrm>
          <a:noFill/>
        </p:spPr>
        <p:txBody>
          <a:bodyPr/>
          <a:lstStyle/>
          <a:p>
            <a:pPr marL="114300" indent="-114300" algn="just">
              <a:tabLst>
                <a:tab pos="114300" algn="l"/>
                <a:tab pos="173038" algn="l"/>
              </a:tabLst>
            </a:pPr>
            <a:endParaRPr lang="en-US" noProof="1" smtClean="0">
              <a:solidFill>
                <a:srgbClr val="660066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A966D-C315-4689-BBBB-913FB8207D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6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A966D-C315-4689-BBBB-913FB8207D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6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A966D-C315-4689-BBBB-913FB8207D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A966D-C315-4689-BBBB-913FB8207D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5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2" tIns="46587" rIns="93172" bIns="46587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62BBE73-2BC6-4127-B44D-D1580F480BF6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698500"/>
            <a:ext cx="5229225" cy="34861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6"/>
            <a:ext cx="5607050" cy="4879975"/>
          </a:xfrm>
          <a:noFill/>
        </p:spPr>
        <p:txBody>
          <a:bodyPr/>
          <a:lstStyle/>
          <a:p>
            <a:endParaRPr lang="en-US" sz="9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A966D-C315-4689-BBBB-913FB8207D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79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786746-8568-4FE7-82FE-AF8D9F8A98CE}" type="datetime1">
              <a:rPr lang="en-US"/>
              <a:pPr/>
              <a:t>7/24/2014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5DA61-F645-47F2-8763-D38BA49238B2}" type="slidenum">
              <a:rPr lang="en-US"/>
              <a:pPr/>
              <a:t>13</a:t>
            </a:fld>
            <a:endParaRPr lang="en-US"/>
          </a:p>
        </p:txBody>
      </p:sp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8799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5A3E-5153-4260-80F8-4E0BD7FC7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FE05-C70C-4048-A1E3-277319611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0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1CBA4-7B7F-4E5F-A779-ABE23DF72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9A70-1BBF-4C0E-A08D-B32F352E3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4557-F972-4F41-810B-CA612E5E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5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1F95-3EAB-48C9-AD8B-858EE2A4D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2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7F50F-E58D-49A6-804A-E21AF4124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0864-CD6D-4ED1-9B9F-E6D2DF284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2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DF10B-D016-4DC4-9406-9E2502450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CB50-31FD-4FF8-935E-1B7684D42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7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5482-2196-4479-963E-4E4A42EA2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EA6C184-32E8-4FBB-BCFA-216DF62F7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0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7408" y="3034351"/>
            <a:ext cx="885569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monitoreo</a:t>
            </a:r>
            <a:r>
              <a:rPr lang="en-US" sz="4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 de la </a:t>
            </a:r>
            <a:r>
              <a:rPr lang="en-US" sz="4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equidad</a:t>
            </a:r>
            <a:r>
              <a:rPr lang="en-US" sz="4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 en </a:t>
            </a:r>
            <a:r>
              <a:rPr lang="en-US" sz="4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salud</a:t>
            </a:r>
            <a:endParaRPr lang="en-US" sz="4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—</a:t>
            </a:r>
            <a:r>
              <a:rPr lang="en-US" sz="2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perspectivas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sobre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 el </a:t>
            </a:r>
            <a:r>
              <a:rPr lang="en-US" sz="2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porqué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 y el </a:t>
            </a:r>
            <a:r>
              <a:rPr lang="en-US" sz="2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cómo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 y el </a:t>
            </a:r>
            <a:r>
              <a:rPr lang="en-US" sz="2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para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qué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itchFamily="34" charset="0"/>
              </a:rPr>
              <a:t>—</a:t>
            </a:r>
            <a:endParaRPr lang="en-US" sz="27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5932" y="5158066"/>
            <a:ext cx="9660836" cy="12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22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Oscar J Mujica MD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MPH PHE </a:t>
            </a:r>
          </a:p>
          <a:p>
            <a:pPr algn="ctr" eaLnBrk="1" hangingPunct="1">
              <a:lnSpc>
                <a:spcPts val="22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Programa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Especial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Equidad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en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Salud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Desarrollo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Sostenible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, OPS/OMS</a:t>
            </a:r>
          </a:p>
          <a:p>
            <a:pPr algn="ctr" eaLnBrk="1" hangingPunct="1">
              <a:lnSpc>
                <a:spcPts val="22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Reunión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Trabajo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sobre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Monitoreo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de la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Equidad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en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Salud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Proyecto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EUROsociAL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ts val="22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Lima,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Perú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julio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 24-25, 2014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01" y="443552"/>
            <a:ext cx="6812499" cy="161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3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45150" y="4303712"/>
            <a:ext cx="408305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2600" smtClean="0">
                <a:solidFill>
                  <a:srgbClr val="002060"/>
                </a:solidFill>
                <a:latin typeface="Candara" pitchFamily="34" charset="0"/>
              </a:rPr>
              <a:t>Carissa F. Etienne</a:t>
            </a:r>
            <a:endParaRPr lang="en-US" sz="2600">
              <a:solidFill>
                <a:srgbClr val="002060"/>
              </a:solidFill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2600">
                <a:solidFill>
                  <a:srgbClr val="002060"/>
                </a:solidFill>
                <a:latin typeface="Candara" pitchFamily="34" charset="0"/>
              </a:rPr>
              <a:t>Directora OPS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42900" y="1981200"/>
            <a:ext cx="93853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3600"/>
              </a:lnSpc>
            </a:pP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No </a:t>
            </a:r>
            <a:r>
              <a:rPr lang="en-US" sz="2800" dirty="0" err="1">
                <a:solidFill>
                  <a:srgbClr val="002060"/>
                </a:solidFill>
                <a:latin typeface="Candara" pitchFamily="34" charset="0"/>
              </a:rPr>
              <a:t>podemos</a:t>
            </a: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ndara" pitchFamily="34" charset="0"/>
              </a:rPr>
              <a:t>continuar</a:t>
            </a: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ndara" pitchFamily="34" charset="0"/>
              </a:rPr>
              <a:t>ciegos</a:t>
            </a: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 a la </a:t>
            </a:r>
            <a:r>
              <a:rPr lang="en-US" sz="2800" dirty="0" err="1">
                <a:solidFill>
                  <a:srgbClr val="002060"/>
                </a:solidFill>
                <a:latin typeface="Candara" pitchFamily="34" charset="0"/>
              </a:rPr>
              <a:t>gradiente</a:t>
            </a: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 social</a:t>
            </a:r>
          </a:p>
          <a:p>
            <a:pPr algn="r">
              <a:lnSpc>
                <a:spcPts val="3600"/>
              </a:lnSpc>
            </a:pPr>
            <a:endParaRPr lang="en-US" sz="260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pPr algn="r">
              <a:lnSpc>
                <a:spcPts val="3600"/>
              </a:lnSpc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[We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must not remain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gradient-blind</a:t>
            </a:r>
            <a:r>
              <a:rPr lang="en-US" sz="2600" dirty="0">
                <a:solidFill>
                  <a:srgbClr val="002060"/>
                </a:solidFill>
                <a:latin typeface="Candara" pitchFamily="34" charset="0"/>
              </a:rPr>
              <a:t>]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604149" y="6479347"/>
            <a:ext cx="61875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World Health Assembly </a:t>
            </a:r>
            <a:r>
              <a:rPr lang="en-US" dirty="0" err="1"/>
              <a:t>WHA66</a:t>
            </a:r>
            <a:r>
              <a:rPr lang="en-US" dirty="0"/>
              <a:t> </a:t>
            </a:r>
            <a:r>
              <a:rPr lang="en-US" dirty="0" err="1"/>
              <a:t>GER</a:t>
            </a:r>
            <a:r>
              <a:rPr lang="en-US" dirty="0"/>
              <a:t> Panel Side Event on Health Equity; May 22, 2013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969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057900" y="6494575"/>
            <a:ext cx="37465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err="1"/>
              <a:t>Minujin</a:t>
            </a:r>
            <a:r>
              <a:rPr lang="en-GB" dirty="0"/>
              <a:t> y </a:t>
            </a:r>
            <a:r>
              <a:rPr lang="en-GB" dirty="0" err="1"/>
              <a:t>Delamónica</a:t>
            </a:r>
            <a:r>
              <a:rPr lang="en-GB" dirty="0"/>
              <a:t>. Mind the Gap! 2002</a:t>
            </a:r>
            <a:endParaRPr lang="en-US" dirty="0"/>
          </a:p>
        </p:txBody>
      </p:sp>
      <p:sp>
        <p:nvSpPr>
          <p:cNvPr id="558084" name="Text Box 4"/>
          <p:cNvSpPr txBox="1">
            <a:spLocks noChangeArrowheads="1"/>
          </p:cNvSpPr>
          <p:nvPr/>
        </p:nvSpPr>
        <p:spPr bwMode="auto">
          <a:xfrm>
            <a:off x="647700" y="3665358"/>
            <a:ext cx="1857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TENDENCIA POBLACIONAL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PROMEDIO   DE LA SALUD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8085" name="Text Box 5"/>
          <p:cNvSpPr txBox="1">
            <a:spLocks noChangeArrowheads="1"/>
          </p:cNvSpPr>
          <p:nvPr/>
        </p:nvSpPr>
        <p:spPr bwMode="auto">
          <a:xfrm>
            <a:off x="4872038" y="1406525"/>
            <a:ext cx="4162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DESIGUALDAD SOCIAL EN SALUD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4618038" y="1871662"/>
            <a:ext cx="186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estrechándose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7354888" y="1870075"/>
            <a:ext cx="211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CC3300"/>
                </a:solidFill>
              </a:rPr>
              <a:t>ensanchándose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2225675" y="3113087"/>
            <a:ext cx="186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mejorando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2225675" y="4940300"/>
            <a:ext cx="186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>
                <a:solidFill>
                  <a:srgbClr val="CC3300"/>
                </a:solidFill>
              </a:rPr>
              <a:t>empeorando</a:t>
            </a:r>
          </a:p>
        </p:txBody>
      </p:sp>
      <p:grpSp>
        <p:nvGrpSpPr>
          <p:cNvPr id="62473" name="Group 10"/>
          <p:cNvGrpSpPr>
            <a:grpSpLocks/>
          </p:cNvGrpSpPr>
          <p:nvPr/>
        </p:nvGrpSpPr>
        <p:grpSpPr bwMode="auto">
          <a:xfrm>
            <a:off x="4144963" y="2341562"/>
            <a:ext cx="5659437" cy="3830638"/>
            <a:chOff x="1674" y="1416"/>
            <a:chExt cx="2880" cy="2016"/>
          </a:xfrm>
        </p:grpSpPr>
        <p:sp>
          <p:nvSpPr>
            <p:cNvPr id="62484" name="Rectangle 11"/>
            <p:cNvSpPr>
              <a:spLocks noChangeArrowheads="1"/>
            </p:cNvSpPr>
            <p:nvPr/>
          </p:nvSpPr>
          <p:spPr bwMode="auto">
            <a:xfrm>
              <a:off x="1674" y="1416"/>
              <a:ext cx="1440" cy="1008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Rectangle 12"/>
            <p:cNvSpPr>
              <a:spLocks noChangeArrowheads="1"/>
            </p:cNvSpPr>
            <p:nvPr/>
          </p:nvSpPr>
          <p:spPr bwMode="auto">
            <a:xfrm>
              <a:off x="1674" y="2424"/>
              <a:ext cx="1440" cy="1008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6" name="Rectangle 13"/>
            <p:cNvSpPr>
              <a:spLocks noChangeArrowheads="1"/>
            </p:cNvSpPr>
            <p:nvPr/>
          </p:nvSpPr>
          <p:spPr bwMode="auto">
            <a:xfrm>
              <a:off x="3114" y="1416"/>
              <a:ext cx="1440" cy="1008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Rectangle 14"/>
            <p:cNvSpPr>
              <a:spLocks noChangeArrowheads="1"/>
            </p:cNvSpPr>
            <p:nvPr/>
          </p:nvSpPr>
          <p:spPr bwMode="auto">
            <a:xfrm>
              <a:off x="3114" y="2424"/>
              <a:ext cx="1440" cy="1008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4" name="Text Box 15"/>
          <p:cNvSpPr txBox="1">
            <a:spLocks noChangeArrowheads="1"/>
          </p:cNvSpPr>
          <p:nvPr/>
        </p:nvSpPr>
        <p:spPr bwMode="auto">
          <a:xfrm>
            <a:off x="4595813" y="2946400"/>
            <a:ext cx="1941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EL  MEJOR RESULTADO</a:t>
            </a:r>
          </a:p>
        </p:txBody>
      </p:sp>
      <p:sp>
        <p:nvSpPr>
          <p:cNvPr id="62475" name="Text Box 16"/>
          <p:cNvSpPr txBox="1">
            <a:spLocks noChangeArrowheads="1"/>
          </p:cNvSpPr>
          <p:nvPr/>
        </p:nvSpPr>
        <p:spPr bwMode="auto">
          <a:xfrm>
            <a:off x="7402513" y="4864100"/>
            <a:ext cx="1939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EL  PEOR RESULTADO</a:t>
            </a:r>
          </a:p>
        </p:txBody>
      </p:sp>
      <p:sp>
        <p:nvSpPr>
          <p:cNvPr id="62476" name="Text Box 17"/>
          <p:cNvSpPr txBox="1">
            <a:spLocks noChangeArrowheads="1"/>
          </p:cNvSpPr>
          <p:nvPr/>
        </p:nvSpPr>
        <p:spPr bwMode="auto">
          <a:xfrm>
            <a:off x="7046913" y="2462212"/>
            <a:ext cx="264953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>
                <a:solidFill>
                  <a:srgbClr val="000099"/>
                </a:solidFill>
              </a:rPr>
              <a:t>MEJORAMIENTO CON  DESIGUALDAD</a:t>
            </a:r>
          </a:p>
          <a:p>
            <a:pPr algn="ctr" eaLnBrk="1" hangingPunct="1">
              <a:spcBef>
                <a:spcPct val="50000"/>
              </a:spcBef>
            </a:pPr>
            <a:endParaRPr lang="en-US" sz="90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99"/>
                </a:solidFill>
              </a:rPr>
              <a:t>mejoría para los más privilegiados, pero no para los menos privilegiados</a:t>
            </a:r>
          </a:p>
        </p:txBody>
      </p:sp>
      <p:sp>
        <p:nvSpPr>
          <p:cNvPr id="62477" name="Text Box 18"/>
          <p:cNvSpPr txBox="1">
            <a:spLocks noChangeArrowheads="1"/>
          </p:cNvSpPr>
          <p:nvPr/>
        </p:nvSpPr>
        <p:spPr bwMode="auto">
          <a:xfrm>
            <a:off x="4265613" y="4379912"/>
            <a:ext cx="2601912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>
                <a:solidFill>
                  <a:srgbClr val="000099"/>
                </a:solidFill>
              </a:rPr>
              <a:t>EMPEORAMIENTO CON  PROTECCION</a:t>
            </a:r>
          </a:p>
          <a:p>
            <a:pPr algn="ctr" eaLnBrk="1" hangingPunct="1">
              <a:spcBef>
                <a:spcPct val="50000"/>
              </a:spcBef>
            </a:pPr>
            <a:endParaRPr lang="en-US" sz="900">
              <a:solidFill>
                <a:srgbClr val="000099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99"/>
                </a:solidFill>
              </a:rPr>
              <a:t>deterioro con un elemento de protección social hacia los menos privilegiados</a:t>
            </a:r>
          </a:p>
        </p:txBody>
      </p:sp>
      <p:sp>
        <p:nvSpPr>
          <p:cNvPr id="558100" name="Rectangle 20"/>
          <p:cNvSpPr>
            <a:spLocks noChangeArrowheads="1"/>
          </p:cNvSpPr>
          <p:nvPr/>
        </p:nvSpPr>
        <p:spPr bwMode="auto">
          <a:xfrm>
            <a:off x="0" y="228600"/>
            <a:ext cx="10287000" cy="990600"/>
          </a:xfrm>
          <a:prstGeom prst="rect">
            <a:avLst/>
          </a:prstGeom>
          <a:extLst/>
        </p:spPr>
        <p:txBody>
          <a:bodyPr anchor="b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¿</a:t>
            </a:r>
            <a:r>
              <a:rPr lang="en-US" sz="30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cómo</a:t>
            </a:r>
            <a:r>
              <a:rPr lang="en-US" sz="3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?:  el </a:t>
            </a:r>
            <a:r>
              <a:rPr lang="en-US" sz="30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lente</a:t>
            </a:r>
            <a:r>
              <a:rPr lang="en-US" sz="3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de la </a:t>
            </a:r>
            <a:r>
              <a:rPr lang="en-US" sz="30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equidad</a:t>
            </a:r>
            <a:endParaRPr lang="en-US" sz="3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un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marco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para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el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monitoreo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de la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salud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poblacional</a:t>
            </a:r>
            <a:endParaRPr lang="en-US" sz="26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 Light" pitchFamily="34" charset="0"/>
              <a:ea typeface="+mj-ea"/>
              <a:cs typeface="+mj-cs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781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558084" grpId="0"/>
      <p:bldP spid="558085" grpId="0"/>
      <p:bldP spid="62469" grpId="0"/>
      <p:bldP spid="62470" grpId="0"/>
      <p:bldP spid="62471" grpId="0"/>
      <p:bldP spid="62472" grpId="0"/>
      <p:bldP spid="62474" grpId="0"/>
      <p:bldP spid="62475" grpId="0"/>
      <p:bldP spid="62476" grpId="0"/>
      <p:bldP spid="624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622080"/>
              </p:ext>
            </p:extLst>
          </p:nvPr>
        </p:nvGraphicFramePr>
        <p:xfrm>
          <a:off x="934005" y="753746"/>
          <a:ext cx="8656638" cy="560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66700" y="152400"/>
            <a:ext cx="9829800" cy="609600"/>
          </a:xfrm>
          <a:prstGeom prst="rect">
            <a:avLst/>
          </a:prstGeom>
          <a:extLst/>
        </p:spPr>
        <p:txBody>
          <a:bodyPr anchor="b"/>
          <a:lstStyle>
            <a:defPPr>
              <a:defRPr lang="en-US"/>
            </a:defPPr>
            <a:lvl1pPr algn="ctr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 sz="30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visión</a:t>
            </a:r>
            <a:r>
              <a:rPr lang="en-US" dirty="0"/>
              <a:t> </a:t>
            </a:r>
            <a:r>
              <a:rPr lang="en-US" dirty="0" err="1"/>
              <a:t>sistémica</a:t>
            </a:r>
            <a:r>
              <a:rPr lang="en-US" dirty="0"/>
              <a:t> de </a:t>
            </a:r>
            <a:r>
              <a:rPr lang="en-US" dirty="0" err="1"/>
              <a:t>equidad</a:t>
            </a:r>
            <a:r>
              <a:rPr lang="en-US" dirty="0"/>
              <a:t> en </a:t>
            </a:r>
            <a:r>
              <a:rPr lang="en-US" dirty="0" err="1"/>
              <a:t>salud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614874" y="6477000"/>
            <a:ext cx="7176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 smtClean="0"/>
              <a:t>Projecto</a:t>
            </a:r>
            <a:r>
              <a:rPr lang="en-US" dirty="0" smtClean="0"/>
              <a:t> </a:t>
            </a:r>
            <a:r>
              <a:rPr lang="en-US" dirty="0" err="1" smtClean="0"/>
              <a:t>EquiLAC</a:t>
            </a:r>
            <a:r>
              <a:rPr lang="en-US" dirty="0" smtClean="0"/>
              <a:t>; OPS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76200"/>
            <a:ext cx="7010400" cy="609600"/>
          </a:xfrm>
        </p:spPr>
        <p:txBody>
          <a:bodyPr/>
          <a:lstStyle/>
          <a:p>
            <a:r>
              <a:rPr lang="en-US" sz="3000" kern="1200" dirty="0" err="1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</a:rPr>
              <a:t>sobre</a:t>
            </a:r>
            <a:r>
              <a:rPr lang="en-US" sz="3000" kern="12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</a:rPr>
              <a:t> el </a:t>
            </a:r>
            <a:r>
              <a:rPr lang="en-US" sz="3000" kern="1200" dirty="0" err="1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</a:rPr>
              <a:t>significado</a:t>
            </a:r>
            <a:r>
              <a:rPr lang="en-US" sz="3000" kern="12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</a:rPr>
              <a:t> de </a:t>
            </a:r>
            <a:r>
              <a:rPr lang="en-US" sz="3000" kern="1200" dirty="0" err="1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</a:rPr>
              <a:t>equidad</a:t>
            </a:r>
            <a:r>
              <a:rPr lang="en-US" sz="3000" kern="12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</a:rPr>
              <a:t> en </a:t>
            </a:r>
            <a:r>
              <a:rPr lang="en-US" sz="3000" kern="1200" dirty="0" err="1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</a:rPr>
              <a:t>salud</a:t>
            </a:r>
            <a:endParaRPr lang="en-US" sz="3000" kern="1200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1" y="734704"/>
            <a:ext cx="8686799" cy="14478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equidad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en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salud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implica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la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ausencia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inequidad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en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salud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inequidad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como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concepto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tiene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una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dimensión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moral,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ética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: se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refiere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a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las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diferencias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son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innecesarias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y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evitables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pero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además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, son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consideradas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también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injustas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y </a:t>
            </a:r>
            <a:r>
              <a:rPr lang="en-US" sz="1900" kern="12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arbitrarias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.</a:t>
            </a:r>
            <a:endParaRPr lang="en-US" sz="1900" kern="1200" dirty="0">
              <a:solidFill>
                <a:srgbClr val="00009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1325" y="6553200"/>
            <a:ext cx="965517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1200" dirty="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rPr>
              <a:t>Whitehead, Margaret. The Concepts and Principles of Equity and Health. Document EUR/ICP/RPD414.7734r. World Health Organization, 1990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16" y="166705"/>
            <a:ext cx="1219200" cy="194026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6284" y="2111992"/>
            <a:ext cx="9884960" cy="448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de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modo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para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describir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cierta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situación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como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inequitativa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, la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causa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ha de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ser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examinada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y 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juzgada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como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injusta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en el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contexto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de lo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que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acontece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en el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resto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de la </a:t>
            </a:r>
            <a:r>
              <a:rPr lang="en-US" sz="19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sociedad</a:t>
            </a:r>
            <a:r>
              <a:rPr lang="en-U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.</a:t>
            </a:r>
            <a:endParaRPr lang="en-US" sz="1900" dirty="0">
              <a:solidFill>
                <a:srgbClr val="000099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s-E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la </a:t>
            </a:r>
            <a:r>
              <a:rPr lang="es-ES" sz="19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prueba crucial para saber si las diferencias en salud resultantes son consideradas injustas parece depender en mayor medida de si la gente escogió la situación que causó la mala salud o si ello estuvo fundamentalmente fuera de su control directo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s-ES" sz="19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equidad en salud implica que idealmente cada uno debe tener una oportunidad justa de alcanzar su potencial completo </a:t>
            </a:r>
            <a:r>
              <a:rPr lang="es-E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y, más pragmáticamente,  </a:t>
            </a:r>
            <a:r>
              <a:rPr lang="es-ES" sz="19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que nadie debe quedar en desventaja para alcanzar dicho potencial, si se puede evitar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s-ES" sz="19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el objetivo de política para equidad y salud no es eliminar todas las desigualdades en salud de manera que todos tengan el mismo nivel y calidad de salud </a:t>
            </a:r>
            <a:r>
              <a:rPr lang="es-ES" sz="19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sinó</a:t>
            </a:r>
            <a:r>
              <a:rPr lang="es-ES" sz="19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, más bien, reducir o eliminar aquellas que resultan de factores que son considerados tanto evitables como injustos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s-E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por lo tanto, la </a:t>
            </a:r>
            <a:r>
              <a:rPr lang="es-ES" sz="19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equidad tiene que </a:t>
            </a:r>
            <a:r>
              <a:rPr lang="es-ES" sz="19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ver </a:t>
            </a:r>
            <a:r>
              <a:rPr lang="es-ES" sz="19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con crear oportunidades iguales para la salud y con reducir las desigualdades en salud a los niveles más bajos posibles</a:t>
            </a:r>
            <a:r>
              <a:rPr lang="en-US" sz="1900" kern="12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3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4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4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7" grpId="0" build="p"/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33900" y="65532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smtClean="0"/>
              <a:t>WHO Handbook on Health Inequality Monitoring, 2013</a:t>
            </a:r>
            <a:endParaRPr lang="en-US" dirty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52413" y="254971"/>
            <a:ext cx="9683750" cy="985837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4572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3000" dirty="0" err="1" smtClean="0"/>
              <a:t>operacionalizando</a:t>
            </a:r>
            <a:r>
              <a:rPr lang="en-US" sz="3000" dirty="0" smtClean="0"/>
              <a:t> </a:t>
            </a:r>
            <a:r>
              <a:rPr lang="en-US" sz="3000" dirty="0" err="1" smtClean="0"/>
              <a:t>equidad</a:t>
            </a:r>
            <a:r>
              <a:rPr lang="en-US" sz="3000" dirty="0" smtClean="0"/>
              <a:t> en </a:t>
            </a:r>
            <a:r>
              <a:rPr lang="en-US" sz="3000" dirty="0" err="1" smtClean="0"/>
              <a:t>salud</a:t>
            </a:r>
            <a:r>
              <a:rPr lang="en-US" sz="3000" dirty="0" smtClean="0"/>
              <a:t> </a:t>
            </a:r>
            <a:r>
              <a:rPr lang="en-US" sz="3000" dirty="0" err="1" smtClean="0"/>
              <a:t>por</a:t>
            </a:r>
            <a:r>
              <a:rPr lang="en-US" sz="3000" dirty="0" smtClean="0"/>
              <a:t>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antónimo</a:t>
            </a:r>
            <a:r>
              <a:rPr lang="en-US" sz="3000" dirty="0" smtClean="0"/>
              <a:t>: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err="1" smtClean="0"/>
              <a:t>desigualdad</a:t>
            </a:r>
            <a:r>
              <a:rPr lang="en-US" sz="2800" dirty="0" smtClean="0"/>
              <a:t> en </a:t>
            </a:r>
            <a:r>
              <a:rPr lang="en-US" sz="2800" dirty="0" err="1" smtClean="0"/>
              <a:t>salud</a:t>
            </a:r>
            <a:r>
              <a:rPr lang="en-US" sz="2800" dirty="0" smtClean="0"/>
              <a:t>  </a:t>
            </a:r>
            <a:r>
              <a:rPr lang="en-US" sz="2800" i="1" dirty="0" err="1" smtClean="0"/>
              <a:t>vs</a:t>
            </a:r>
            <a:r>
              <a:rPr lang="en-US" sz="2800" dirty="0" smtClean="0"/>
              <a:t>  </a:t>
            </a:r>
            <a:r>
              <a:rPr lang="en-US" sz="2800" dirty="0" err="1" smtClean="0"/>
              <a:t>inequidad</a:t>
            </a:r>
            <a:r>
              <a:rPr lang="en-US" sz="2800" dirty="0" smtClean="0"/>
              <a:t> en </a:t>
            </a:r>
            <a:r>
              <a:rPr lang="en-US" sz="2800" dirty="0" err="1" smtClean="0"/>
              <a:t>salud</a:t>
            </a:r>
            <a:endParaRPr lang="en-US" sz="2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0" y="3053688"/>
            <a:ext cx="1001761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1285704"/>
            <a:ext cx="1371623" cy="20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3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08650" y="4974104"/>
            <a:ext cx="408305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2600" dirty="0" err="1" smtClean="0">
                <a:solidFill>
                  <a:srgbClr val="002060"/>
                </a:solidFill>
                <a:latin typeface="Candara" pitchFamily="34" charset="0"/>
              </a:rPr>
              <a:t>Mirta</a:t>
            </a:r>
            <a:r>
              <a:rPr lang="en-US" sz="2600" dirty="0" smtClean="0">
                <a:solidFill>
                  <a:srgbClr val="002060"/>
                </a:solidFill>
                <a:latin typeface="Candara" pitchFamily="34" charset="0"/>
              </a:rPr>
              <a:t> Roses</a:t>
            </a:r>
            <a:endParaRPr lang="en-US" sz="2600" dirty="0">
              <a:solidFill>
                <a:srgbClr val="002060"/>
              </a:solidFill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2600" dirty="0" err="1">
                <a:solidFill>
                  <a:srgbClr val="002060"/>
                </a:solidFill>
                <a:latin typeface="Candara" pitchFamily="34" charset="0"/>
              </a:rPr>
              <a:t>Directora</a:t>
            </a:r>
            <a:r>
              <a:rPr lang="en-US" sz="2600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ndara" pitchFamily="34" charset="0"/>
              </a:rPr>
              <a:t>Emérita</a:t>
            </a:r>
            <a:r>
              <a:rPr lang="en-US" sz="2600" dirty="0" smtClean="0">
                <a:solidFill>
                  <a:srgbClr val="002060"/>
                </a:solidFill>
                <a:latin typeface="Candara" pitchFamily="34" charset="0"/>
              </a:rPr>
              <a:t> OPS</a:t>
            </a:r>
            <a:endParaRPr lang="en-US" sz="2600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4660" y="1556888"/>
            <a:ext cx="96012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3600"/>
              </a:lnSpc>
            </a:pPr>
            <a:r>
              <a:rPr lang="es-ES" sz="2800" dirty="0" smtClean="0">
                <a:solidFill>
                  <a:srgbClr val="002060"/>
                </a:solidFill>
                <a:latin typeface="Candara" pitchFamily="34" charset="0"/>
              </a:rPr>
              <a:t>Quienes realmente quieran poner en práctica lo que pregonan </a:t>
            </a:r>
          </a:p>
          <a:p>
            <a:pPr algn="r">
              <a:lnSpc>
                <a:spcPts val="3600"/>
              </a:lnSpc>
            </a:pPr>
            <a:r>
              <a:rPr lang="es-ES" sz="2800" dirty="0" smtClean="0">
                <a:solidFill>
                  <a:srgbClr val="002060"/>
                </a:solidFill>
                <a:latin typeface="Candara" pitchFamily="34" charset="0"/>
              </a:rPr>
              <a:t>tienen el deber moral de dar visibilidad a las inequidades</a:t>
            </a:r>
          </a:p>
          <a:p>
            <a:pPr algn="r">
              <a:lnSpc>
                <a:spcPts val="3600"/>
              </a:lnSpc>
            </a:pPr>
            <a:endParaRPr lang="es-ES" sz="2800" dirty="0" smtClean="0">
              <a:solidFill>
                <a:srgbClr val="002060"/>
              </a:solidFill>
              <a:latin typeface="Candara" pitchFamily="34" charset="0"/>
            </a:endParaRPr>
          </a:p>
          <a:p>
            <a:pPr algn="r">
              <a:lnSpc>
                <a:spcPts val="36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For those who really want to talk the talk and walk the walk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,</a:t>
            </a:r>
          </a:p>
          <a:p>
            <a:pPr algn="r">
              <a:lnSpc>
                <a:spcPts val="36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it is a moral imperative to making visible the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inequities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614874" y="6477000"/>
            <a:ext cx="7176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Murshed</a:t>
            </a:r>
            <a:r>
              <a:rPr lang="en-US" dirty="0"/>
              <a:t> F. An Interview with Dr. </a:t>
            </a:r>
            <a:r>
              <a:rPr lang="en-US" dirty="0" err="1"/>
              <a:t>Mirta</a:t>
            </a:r>
            <a:r>
              <a:rPr lang="en-US" dirty="0"/>
              <a:t> Roses </a:t>
            </a:r>
            <a:r>
              <a:rPr lang="en-US" dirty="0" err="1"/>
              <a:t>Periago</a:t>
            </a:r>
            <a:r>
              <a:rPr lang="en-US" dirty="0"/>
              <a:t>. Harvard College Global Health Review 2010; 1(3):32-35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346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52926" y="4579563"/>
            <a:ext cx="796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alibri" pitchFamily="34" charset="0"/>
              </a:rPr>
              <a:t>jerarquía</a:t>
            </a:r>
            <a:r>
              <a:rPr lang="en-US" sz="1600" b="1" dirty="0" smtClean="0">
                <a:latin typeface="Calibri" pitchFamily="34" charset="0"/>
              </a:rPr>
              <a:t> social</a:t>
            </a:r>
            <a:r>
              <a:rPr lang="en-US" sz="1600" dirty="0" smtClean="0">
                <a:latin typeface="Calibri" pitchFamily="34" charset="0"/>
              </a:rPr>
              <a:t>: </a:t>
            </a:r>
            <a:r>
              <a:rPr lang="en-US" sz="1400" dirty="0" err="1" smtClean="0">
                <a:latin typeface="Calibri" pitchFamily="34" charset="0"/>
              </a:rPr>
              <a:t>población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ordenada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por</a:t>
            </a:r>
            <a:r>
              <a:rPr lang="en-US" sz="1400" dirty="0" smtClean="0">
                <a:latin typeface="Calibri" pitchFamily="34" charset="0"/>
              </a:rPr>
              <a:t> un </a:t>
            </a:r>
            <a:r>
              <a:rPr lang="en-US" sz="1400" dirty="0" err="1" smtClean="0">
                <a:solidFill>
                  <a:srgbClr val="FF0000"/>
                </a:solidFill>
                <a:latin typeface="Calibri" pitchFamily="34" charset="0"/>
              </a:rPr>
              <a:t>estratificador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de </a:t>
            </a:r>
            <a:r>
              <a:rPr lang="en-US" sz="1400" dirty="0" err="1" smtClean="0">
                <a:solidFill>
                  <a:srgbClr val="FF0000"/>
                </a:solidFill>
                <a:latin typeface="Calibri" pitchFamily="34" charset="0"/>
              </a:rPr>
              <a:t>equidad</a:t>
            </a:r>
            <a:r>
              <a:rPr lang="en-US" sz="1400" dirty="0" smtClean="0">
                <a:latin typeface="Calibri" pitchFamily="34" charset="0"/>
              </a:rPr>
              <a:t> (un </a:t>
            </a:r>
            <a:r>
              <a:rPr lang="en-US" sz="1400" dirty="0" err="1" smtClean="0">
                <a:latin typeface="Calibri" pitchFamily="34" charset="0"/>
              </a:rPr>
              <a:t>determinante</a:t>
            </a:r>
            <a:r>
              <a:rPr lang="en-US" sz="1400" dirty="0" smtClean="0">
                <a:latin typeface="Calibri" pitchFamily="34" charset="0"/>
              </a:rPr>
              <a:t> social)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2926" y="5097157"/>
            <a:ext cx="233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Calibri" pitchFamily="34" charset="0"/>
              </a:rPr>
              <a:t>desde</a:t>
            </a:r>
            <a:r>
              <a:rPr lang="en-US" sz="1600" i="1" dirty="0" smtClean="0">
                <a:latin typeface="Calibri" pitchFamily="34" charset="0"/>
              </a:rPr>
              <a:t> el </a:t>
            </a:r>
            <a:r>
              <a:rPr lang="en-US" sz="1600" i="1" dirty="0" err="1" smtClean="0">
                <a:latin typeface="Calibri" pitchFamily="34" charset="0"/>
              </a:rPr>
              <a:t>más</a:t>
            </a:r>
            <a:r>
              <a:rPr lang="en-US" sz="1600" i="1" dirty="0" smtClean="0">
                <a:latin typeface="Calibri" pitchFamily="34" charset="0"/>
              </a:rPr>
              <a:t> </a:t>
            </a:r>
            <a:r>
              <a:rPr lang="en-US" sz="1600" i="1" dirty="0" err="1" smtClean="0">
                <a:latin typeface="Calibri" pitchFamily="34" charset="0"/>
              </a:rPr>
              <a:t>socialmente</a:t>
            </a:r>
            <a:r>
              <a:rPr lang="en-US" sz="1600" i="1" dirty="0" smtClean="0">
                <a:latin typeface="Calibri" pitchFamily="34" charset="0"/>
              </a:rPr>
              <a:t> </a:t>
            </a:r>
            <a:r>
              <a:rPr lang="en-US" sz="1600" i="1" dirty="0" err="1" smtClean="0">
                <a:latin typeface="Calibri" pitchFamily="34" charset="0"/>
              </a:rPr>
              <a:t>desaventajado</a:t>
            </a:r>
            <a:r>
              <a:rPr lang="en-US" sz="1600" i="1" dirty="0" smtClean="0">
                <a:latin typeface="Calibri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68784" y="5097157"/>
            <a:ext cx="255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Calibri" pitchFamily="34" charset="0"/>
              </a:rPr>
              <a:t>hasta el </a:t>
            </a:r>
            <a:r>
              <a:rPr lang="en-US" sz="1600" i="1" dirty="0" err="1" smtClean="0">
                <a:latin typeface="Calibri" pitchFamily="34" charset="0"/>
              </a:rPr>
              <a:t>menos</a:t>
            </a:r>
            <a:r>
              <a:rPr lang="en-US" sz="1600" i="1" dirty="0" smtClean="0">
                <a:latin typeface="Calibri" pitchFamily="34" charset="0"/>
              </a:rPr>
              <a:t> </a:t>
            </a:r>
            <a:r>
              <a:rPr lang="en-US" sz="1600" i="1" dirty="0" err="1" smtClean="0">
                <a:latin typeface="Calibri" pitchFamily="34" charset="0"/>
              </a:rPr>
              <a:t>socialmente</a:t>
            </a:r>
            <a:r>
              <a:rPr lang="en-US" sz="1600" i="1" dirty="0" smtClean="0">
                <a:latin typeface="Calibri" pitchFamily="34" charset="0"/>
              </a:rPr>
              <a:t> </a:t>
            </a:r>
            <a:r>
              <a:rPr lang="en-US" sz="1600" i="1" dirty="0" err="1" smtClean="0">
                <a:latin typeface="Calibri" pitchFamily="34" charset="0"/>
              </a:rPr>
              <a:t>desaventajado</a:t>
            </a:r>
            <a:endParaRPr lang="en-US" sz="1600" i="1" dirty="0">
              <a:latin typeface="Calibri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152926" y="4529954"/>
            <a:ext cx="7969700" cy="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52926" y="4336610"/>
            <a:ext cx="0" cy="32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122626" y="4377554"/>
            <a:ext cx="0" cy="32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52926" y="1100954"/>
            <a:ext cx="0" cy="3474720"/>
          </a:xfrm>
          <a:prstGeom prst="line">
            <a:avLst/>
          </a:prstGeom>
          <a:ln w="25400"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964137" y="1100954"/>
            <a:ext cx="379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949348" y="4527679"/>
            <a:ext cx="379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4519" y="1100954"/>
            <a:ext cx="430887" cy="34528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alibri" pitchFamily="34" charset="0"/>
              </a:rPr>
              <a:t>resultado</a:t>
            </a:r>
            <a:r>
              <a:rPr lang="en-US" sz="1600" b="1" dirty="0" smtClean="0">
                <a:latin typeface="Calibri" pitchFamily="34" charset="0"/>
              </a:rPr>
              <a:t> de </a:t>
            </a:r>
            <a:r>
              <a:rPr lang="en-US" sz="1600" b="1" dirty="0" err="1" smtClean="0">
                <a:latin typeface="Calibri" pitchFamily="34" charset="0"/>
              </a:rPr>
              <a:t>salud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300" dirty="0" smtClean="0">
                <a:latin typeface="Calibri" pitchFamily="34" charset="0"/>
              </a:rPr>
              <a:t>(</a:t>
            </a:r>
            <a:r>
              <a:rPr lang="en-US" sz="1300" dirty="0" err="1" smtClean="0">
                <a:latin typeface="Calibri" pitchFamily="34" charset="0"/>
              </a:rPr>
              <a:t>conteo</a:t>
            </a:r>
            <a:r>
              <a:rPr lang="en-US" sz="1300" dirty="0" smtClean="0">
                <a:latin typeface="Calibri" pitchFamily="34" charset="0"/>
              </a:rPr>
              <a:t>, </a:t>
            </a:r>
            <a:r>
              <a:rPr lang="en-US" sz="1300" dirty="0" err="1" smtClean="0">
                <a:latin typeface="Calibri" pitchFamily="34" charset="0"/>
              </a:rPr>
              <a:t>proporción</a:t>
            </a:r>
            <a:r>
              <a:rPr lang="en-US" sz="1300" dirty="0" smtClean="0">
                <a:latin typeface="Calibri" pitchFamily="34" charset="0"/>
              </a:rPr>
              <a:t>, </a:t>
            </a:r>
            <a:r>
              <a:rPr lang="en-US" sz="1300" dirty="0" err="1" smtClean="0">
                <a:latin typeface="Calibri" pitchFamily="34" charset="0"/>
              </a:rPr>
              <a:t>tasa</a:t>
            </a:r>
            <a:r>
              <a:rPr lang="en-US" sz="1300" dirty="0" smtClean="0">
                <a:latin typeface="Calibri" pitchFamily="34" charset="0"/>
              </a:rPr>
              <a:t>)</a:t>
            </a:r>
            <a:endParaRPr lang="en-US" sz="13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49384" y="5015071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err="1" smtClean="0">
                <a:latin typeface="Calibri" pitchFamily="34" charset="0"/>
              </a:rPr>
              <a:t>Estratificadores</a:t>
            </a:r>
            <a:r>
              <a:rPr lang="en-US" sz="1200" u="sng" dirty="0" smtClean="0">
                <a:latin typeface="Calibri" pitchFamily="34" charset="0"/>
              </a:rPr>
              <a:t> de </a:t>
            </a:r>
            <a:r>
              <a:rPr lang="en-US" sz="1200" u="sng" dirty="0" err="1" smtClean="0">
                <a:latin typeface="Calibri" pitchFamily="34" charset="0"/>
              </a:rPr>
              <a:t>Equidad</a:t>
            </a:r>
            <a:r>
              <a:rPr lang="en-US" sz="1200" u="sng" dirty="0" smtClean="0">
                <a:latin typeface="Calibri" pitchFamily="34" charset="0"/>
              </a:rPr>
              <a:t>: </a:t>
            </a:r>
            <a:r>
              <a:rPr lang="en-US" sz="1200" b="1" u="sng" dirty="0" smtClean="0">
                <a:latin typeface="Calibri" pitchFamily="34" charset="0"/>
              </a:rPr>
              <a:t>PROGRESS</a:t>
            </a:r>
          </a:p>
          <a:p>
            <a:pPr marL="231775"/>
            <a:r>
              <a:rPr lang="en-US" sz="1200" b="1" i="1" dirty="0" smtClean="0">
                <a:latin typeface="Calibri" pitchFamily="34" charset="0"/>
              </a:rPr>
              <a:t>P</a:t>
            </a:r>
            <a:r>
              <a:rPr lang="en-US" sz="1200" i="1" dirty="0" smtClean="0">
                <a:latin typeface="Calibri" pitchFamily="34" charset="0"/>
              </a:rPr>
              <a:t>lace of residence</a:t>
            </a:r>
          </a:p>
          <a:p>
            <a:pPr marL="231775"/>
            <a:r>
              <a:rPr lang="en-US" sz="1200" b="1" i="1" dirty="0" smtClean="0">
                <a:latin typeface="Calibri" pitchFamily="34" charset="0"/>
              </a:rPr>
              <a:t>R</a:t>
            </a:r>
            <a:r>
              <a:rPr lang="en-US" sz="1200" i="1" dirty="0" smtClean="0">
                <a:latin typeface="Calibri" pitchFamily="34" charset="0"/>
              </a:rPr>
              <a:t>ace/</a:t>
            </a:r>
            <a:r>
              <a:rPr lang="en-US" sz="1200" i="1" dirty="0" err="1" smtClean="0">
                <a:latin typeface="Calibri" pitchFamily="34" charset="0"/>
              </a:rPr>
              <a:t>etnicity</a:t>
            </a:r>
            <a:endParaRPr lang="en-US" sz="1200" i="1" dirty="0" smtClean="0">
              <a:latin typeface="Calibri" pitchFamily="34" charset="0"/>
            </a:endParaRPr>
          </a:p>
          <a:p>
            <a:pPr marL="231775"/>
            <a:r>
              <a:rPr lang="en-US" sz="1200" b="1" i="1" dirty="0" smtClean="0">
                <a:latin typeface="Calibri" pitchFamily="34" charset="0"/>
              </a:rPr>
              <a:t>O</a:t>
            </a:r>
            <a:r>
              <a:rPr lang="en-US" sz="1200" i="1" dirty="0" smtClean="0">
                <a:latin typeface="Calibri" pitchFamily="34" charset="0"/>
              </a:rPr>
              <a:t>ccupation</a:t>
            </a:r>
          </a:p>
          <a:p>
            <a:pPr marL="231775"/>
            <a:r>
              <a:rPr lang="en-US" sz="1200" b="1" i="1" dirty="0" smtClean="0">
                <a:latin typeface="Calibri" pitchFamily="34" charset="0"/>
              </a:rPr>
              <a:t>G</a:t>
            </a:r>
            <a:r>
              <a:rPr lang="en-US" sz="1200" i="1" dirty="0" smtClean="0">
                <a:latin typeface="Calibri" pitchFamily="34" charset="0"/>
              </a:rPr>
              <a:t>ender</a:t>
            </a:r>
          </a:p>
          <a:p>
            <a:pPr marL="231775"/>
            <a:r>
              <a:rPr lang="en-US" sz="1200" b="1" i="1" dirty="0" smtClean="0">
                <a:latin typeface="Calibri" pitchFamily="34" charset="0"/>
              </a:rPr>
              <a:t>R</a:t>
            </a:r>
            <a:r>
              <a:rPr lang="en-US" sz="1200" i="1" dirty="0" smtClean="0">
                <a:latin typeface="Calibri" pitchFamily="34" charset="0"/>
              </a:rPr>
              <a:t>eligion</a:t>
            </a:r>
          </a:p>
          <a:p>
            <a:pPr marL="231775"/>
            <a:r>
              <a:rPr lang="en-US" sz="1200" b="1" i="1" dirty="0" smtClean="0">
                <a:latin typeface="Calibri" pitchFamily="34" charset="0"/>
              </a:rPr>
              <a:t>E</a:t>
            </a:r>
            <a:r>
              <a:rPr lang="en-US" sz="1200" i="1" dirty="0" smtClean="0">
                <a:latin typeface="Calibri" pitchFamily="34" charset="0"/>
              </a:rPr>
              <a:t>ducation</a:t>
            </a:r>
          </a:p>
          <a:p>
            <a:pPr marL="231775"/>
            <a:r>
              <a:rPr lang="en-US" sz="1200" b="1" i="1" dirty="0" smtClean="0">
                <a:latin typeface="Calibri" pitchFamily="34" charset="0"/>
              </a:rPr>
              <a:t>S</a:t>
            </a:r>
            <a:r>
              <a:rPr lang="en-US" sz="1200" i="1" dirty="0" smtClean="0">
                <a:latin typeface="Calibri" pitchFamily="34" charset="0"/>
              </a:rPr>
              <a:t>ocioeconomic status (poverty)</a:t>
            </a:r>
          </a:p>
          <a:p>
            <a:pPr marL="231775"/>
            <a:r>
              <a:rPr lang="en-US" sz="1200" b="1" i="1" dirty="0" smtClean="0">
                <a:latin typeface="Calibri" pitchFamily="34" charset="0"/>
              </a:rPr>
              <a:t>S</a:t>
            </a:r>
            <a:r>
              <a:rPr lang="en-US" sz="1200" i="1" dirty="0" smtClean="0">
                <a:latin typeface="Calibri" pitchFamily="34" charset="0"/>
              </a:rPr>
              <a:t>ocial capital or resources</a:t>
            </a:r>
            <a:endParaRPr lang="en-US" sz="1200" i="1" dirty="0">
              <a:latin typeface="Calibri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227415" y="1253354"/>
            <a:ext cx="7627369" cy="3222008"/>
            <a:chOff x="1476375" y="1566863"/>
            <a:chExt cx="7572375" cy="3735387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1481138" y="1573213"/>
              <a:ext cx="723900" cy="37226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1476375" y="1566863"/>
              <a:ext cx="733425" cy="3735387"/>
            </a:xfrm>
            <a:custGeom>
              <a:avLst/>
              <a:gdLst>
                <a:gd name="T0" fmla="*/ 0 w 462"/>
                <a:gd name="T1" fmla="*/ 4 h 2353"/>
                <a:gd name="T2" fmla="*/ 0 w 462"/>
                <a:gd name="T3" fmla="*/ 0 h 2353"/>
                <a:gd name="T4" fmla="*/ 3 w 462"/>
                <a:gd name="T5" fmla="*/ 0 h 2353"/>
                <a:gd name="T6" fmla="*/ 459 w 462"/>
                <a:gd name="T7" fmla="*/ 0 h 2353"/>
                <a:gd name="T8" fmla="*/ 461 w 462"/>
                <a:gd name="T9" fmla="*/ 0 h 2353"/>
                <a:gd name="T10" fmla="*/ 462 w 462"/>
                <a:gd name="T11" fmla="*/ 4 h 2353"/>
                <a:gd name="T12" fmla="*/ 462 w 462"/>
                <a:gd name="T13" fmla="*/ 2349 h 2353"/>
                <a:gd name="T14" fmla="*/ 461 w 462"/>
                <a:gd name="T15" fmla="*/ 2352 h 2353"/>
                <a:gd name="T16" fmla="*/ 459 w 462"/>
                <a:gd name="T17" fmla="*/ 2353 h 2353"/>
                <a:gd name="T18" fmla="*/ 3 w 462"/>
                <a:gd name="T19" fmla="*/ 2353 h 2353"/>
                <a:gd name="T20" fmla="*/ 0 w 462"/>
                <a:gd name="T21" fmla="*/ 2352 h 2353"/>
                <a:gd name="T22" fmla="*/ 0 w 462"/>
                <a:gd name="T23" fmla="*/ 2349 h 2353"/>
                <a:gd name="T24" fmla="*/ 0 w 462"/>
                <a:gd name="T25" fmla="*/ 4 h 2353"/>
                <a:gd name="T26" fmla="*/ 7 w 462"/>
                <a:gd name="T27" fmla="*/ 2349 h 2353"/>
                <a:gd name="T28" fmla="*/ 3 w 462"/>
                <a:gd name="T29" fmla="*/ 2345 h 2353"/>
                <a:gd name="T30" fmla="*/ 459 w 462"/>
                <a:gd name="T31" fmla="*/ 2345 h 2353"/>
                <a:gd name="T32" fmla="*/ 455 w 462"/>
                <a:gd name="T33" fmla="*/ 2349 h 2353"/>
                <a:gd name="T34" fmla="*/ 455 w 462"/>
                <a:gd name="T35" fmla="*/ 4 h 2353"/>
                <a:gd name="T36" fmla="*/ 459 w 462"/>
                <a:gd name="T37" fmla="*/ 8 h 2353"/>
                <a:gd name="T38" fmla="*/ 3 w 462"/>
                <a:gd name="T39" fmla="*/ 8 h 2353"/>
                <a:gd name="T40" fmla="*/ 7 w 462"/>
                <a:gd name="T41" fmla="*/ 4 h 2353"/>
                <a:gd name="T42" fmla="*/ 7 w 462"/>
                <a:gd name="T43" fmla="*/ 2349 h 2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2" h="2353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2" y="4"/>
                  </a:lnTo>
                  <a:lnTo>
                    <a:pt x="462" y="2349"/>
                  </a:lnTo>
                  <a:lnTo>
                    <a:pt x="461" y="2352"/>
                  </a:lnTo>
                  <a:lnTo>
                    <a:pt x="459" y="2353"/>
                  </a:lnTo>
                  <a:lnTo>
                    <a:pt x="3" y="2353"/>
                  </a:lnTo>
                  <a:lnTo>
                    <a:pt x="0" y="2352"/>
                  </a:lnTo>
                  <a:lnTo>
                    <a:pt x="0" y="2349"/>
                  </a:lnTo>
                  <a:lnTo>
                    <a:pt x="0" y="4"/>
                  </a:lnTo>
                  <a:close/>
                  <a:moveTo>
                    <a:pt x="7" y="2349"/>
                  </a:moveTo>
                  <a:lnTo>
                    <a:pt x="3" y="2345"/>
                  </a:lnTo>
                  <a:lnTo>
                    <a:pt x="459" y="2345"/>
                  </a:lnTo>
                  <a:lnTo>
                    <a:pt x="455" y="2349"/>
                  </a:lnTo>
                  <a:lnTo>
                    <a:pt x="455" y="4"/>
                  </a:lnTo>
                  <a:lnTo>
                    <a:pt x="459" y="8"/>
                  </a:lnTo>
                  <a:lnTo>
                    <a:pt x="3" y="8"/>
                  </a:lnTo>
                  <a:lnTo>
                    <a:pt x="7" y="4"/>
                  </a:lnTo>
                  <a:lnTo>
                    <a:pt x="7" y="234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8"/>
            <p:cNvSpPr>
              <a:spLocks noChangeArrowheads="1"/>
            </p:cNvSpPr>
            <p:nvPr/>
          </p:nvSpPr>
          <p:spPr bwMode="auto">
            <a:xfrm>
              <a:off x="2239963" y="2714625"/>
              <a:ext cx="725488" cy="258127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2235200" y="2708275"/>
              <a:ext cx="736600" cy="2593975"/>
            </a:xfrm>
            <a:custGeom>
              <a:avLst/>
              <a:gdLst>
                <a:gd name="T0" fmla="*/ 0 w 464"/>
                <a:gd name="T1" fmla="*/ 4 h 1634"/>
                <a:gd name="T2" fmla="*/ 0 w 464"/>
                <a:gd name="T3" fmla="*/ 0 h 1634"/>
                <a:gd name="T4" fmla="*/ 3 w 464"/>
                <a:gd name="T5" fmla="*/ 0 h 1634"/>
                <a:gd name="T6" fmla="*/ 460 w 464"/>
                <a:gd name="T7" fmla="*/ 0 h 1634"/>
                <a:gd name="T8" fmla="*/ 462 w 464"/>
                <a:gd name="T9" fmla="*/ 0 h 1634"/>
                <a:gd name="T10" fmla="*/ 464 w 464"/>
                <a:gd name="T11" fmla="*/ 4 h 1634"/>
                <a:gd name="T12" fmla="*/ 464 w 464"/>
                <a:gd name="T13" fmla="*/ 1630 h 1634"/>
                <a:gd name="T14" fmla="*/ 462 w 464"/>
                <a:gd name="T15" fmla="*/ 1633 h 1634"/>
                <a:gd name="T16" fmla="*/ 460 w 464"/>
                <a:gd name="T17" fmla="*/ 1634 h 1634"/>
                <a:gd name="T18" fmla="*/ 3 w 464"/>
                <a:gd name="T19" fmla="*/ 1634 h 1634"/>
                <a:gd name="T20" fmla="*/ 0 w 464"/>
                <a:gd name="T21" fmla="*/ 1633 h 1634"/>
                <a:gd name="T22" fmla="*/ 0 w 464"/>
                <a:gd name="T23" fmla="*/ 1630 h 1634"/>
                <a:gd name="T24" fmla="*/ 0 w 464"/>
                <a:gd name="T25" fmla="*/ 4 h 1634"/>
                <a:gd name="T26" fmla="*/ 7 w 464"/>
                <a:gd name="T27" fmla="*/ 1630 h 1634"/>
                <a:gd name="T28" fmla="*/ 3 w 464"/>
                <a:gd name="T29" fmla="*/ 1626 h 1634"/>
                <a:gd name="T30" fmla="*/ 460 w 464"/>
                <a:gd name="T31" fmla="*/ 1626 h 1634"/>
                <a:gd name="T32" fmla="*/ 456 w 464"/>
                <a:gd name="T33" fmla="*/ 1630 h 1634"/>
                <a:gd name="T34" fmla="*/ 456 w 464"/>
                <a:gd name="T35" fmla="*/ 4 h 1634"/>
                <a:gd name="T36" fmla="*/ 460 w 464"/>
                <a:gd name="T37" fmla="*/ 7 h 1634"/>
                <a:gd name="T38" fmla="*/ 3 w 464"/>
                <a:gd name="T39" fmla="*/ 7 h 1634"/>
                <a:gd name="T40" fmla="*/ 7 w 464"/>
                <a:gd name="T41" fmla="*/ 4 h 1634"/>
                <a:gd name="T42" fmla="*/ 7 w 464"/>
                <a:gd name="T43" fmla="*/ 163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4" h="163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60" y="0"/>
                  </a:lnTo>
                  <a:lnTo>
                    <a:pt x="462" y="0"/>
                  </a:lnTo>
                  <a:lnTo>
                    <a:pt x="464" y="4"/>
                  </a:lnTo>
                  <a:lnTo>
                    <a:pt x="464" y="1630"/>
                  </a:lnTo>
                  <a:lnTo>
                    <a:pt x="462" y="1633"/>
                  </a:lnTo>
                  <a:lnTo>
                    <a:pt x="460" y="1634"/>
                  </a:lnTo>
                  <a:lnTo>
                    <a:pt x="3" y="1634"/>
                  </a:lnTo>
                  <a:lnTo>
                    <a:pt x="0" y="1633"/>
                  </a:lnTo>
                  <a:lnTo>
                    <a:pt x="0" y="1630"/>
                  </a:lnTo>
                  <a:lnTo>
                    <a:pt x="0" y="4"/>
                  </a:lnTo>
                  <a:close/>
                  <a:moveTo>
                    <a:pt x="7" y="1630"/>
                  </a:moveTo>
                  <a:lnTo>
                    <a:pt x="3" y="1626"/>
                  </a:lnTo>
                  <a:lnTo>
                    <a:pt x="460" y="1626"/>
                  </a:lnTo>
                  <a:lnTo>
                    <a:pt x="456" y="1630"/>
                  </a:lnTo>
                  <a:lnTo>
                    <a:pt x="456" y="4"/>
                  </a:lnTo>
                  <a:lnTo>
                    <a:pt x="460" y="7"/>
                  </a:lnTo>
                  <a:lnTo>
                    <a:pt x="3" y="7"/>
                  </a:lnTo>
                  <a:lnTo>
                    <a:pt x="7" y="4"/>
                  </a:lnTo>
                  <a:lnTo>
                    <a:pt x="7" y="1630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3001963" y="3459163"/>
              <a:ext cx="722313" cy="183673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2995613" y="3452813"/>
              <a:ext cx="735013" cy="1849437"/>
            </a:xfrm>
            <a:custGeom>
              <a:avLst/>
              <a:gdLst>
                <a:gd name="T0" fmla="*/ 0 w 463"/>
                <a:gd name="T1" fmla="*/ 4 h 1165"/>
                <a:gd name="T2" fmla="*/ 0 w 463"/>
                <a:gd name="T3" fmla="*/ 0 h 1165"/>
                <a:gd name="T4" fmla="*/ 4 w 463"/>
                <a:gd name="T5" fmla="*/ 0 h 1165"/>
                <a:gd name="T6" fmla="*/ 459 w 463"/>
                <a:gd name="T7" fmla="*/ 0 h 1165"/>
                <a:gd name="T8" fmla="*/ 462 w 463"/>
                <a:gd name="T9" fmla="*/ 0 h 1165"/>
                <a:gd name="T10" fmla="*/ 463 w 463"/>
                <a:gd name="T11" fmla="*/ 4 h 1165"/>
                <a:gd name="T12" fmla="*/ 463 w 463"/>
                <a:gd name="T13" fmla="*/ 1161 h 1165"/>
                <a:gd name="T14" fmla="*/ 462 w 463"/>
                <a:gd name="T15" fmla="*/ 1164 h 1165"/>
                <a:gd name="T16" fmla="*/ 459 w 463"/>
                <a:gd name="T17" fmla="*/ 1165 h 1165"/>
                <a:gd name="T18" fmla="*/ 4 w 463"/>
                <a:gd name="T19" fmla="*/ 1165 h 1165"/>
                <a:gd name="T20" fmla="*/ 0 w 463"/>
                <a:gd name="T21" fmla="*/ 1164 h 1165"/>
                <a:gd name="T22" fmla="*/ 0 w 463"/>
                <a:gd name="T23" fmla="*/ 1161 h 1165"/>
                <a:gd name="T24" fmla="*/ 0 w 463"/>
                <a:gd name="T25" fmla="*/ 4 h 1165"/>
                <a:gd name="T26" fmla="*/ 8 w 463"/>
                <a:gd name="T27" fmla="*/ 1161 h 1165"/>
                <a:gd name="T28" fmla="*/ 4 w 463"/>
                <a:gd name="T29" fmla="*/ 1157 h 1165"/>
                <a:gd name="T30" fmla="*/ 459 w 463"/>
                <a:gd name="T31" fmla="*/ 1157 h 1165"/>
                <a:gd name="T32" fmla="*/ 455 w 463"/>
                <a:gd name="T33" fmla="*/ 1161 h 1165"/>
                <a:gd name="T34" fmla="*/ 455 w 463"/>
                <a:gd name="T35" fmla="*/ 4 h 1165"/>
                <a:gd name="T36" fmla="*/ 459 w 463"/>
                <a:gd name="T37" fmla="*/ 8 h 1165"/>
                <a:gd name="T38" fmla="*/ 4 w 463"/>
                <a:gd name="T39" fmla="*/ 8 h 1165"/>
                <a:gd name="T40" fmla="*/ 8 w 463"/>
                <a:gd name="T41" fmla="*/ 4 h 1165"/>
                <a:gd name="T42" fmla="*/ 8 w 463"/>
                <a:gd name="T43" fmla="*/ 1161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3" h="1165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59" y="0"/>
                  </a:lnTo>
                  <a:lnTo>
                    <a:pt x="462" y="0"/>
                  </a:lnTo>
                  <a:lnTo>
                    <a:pt x="463" y="4"/>
                  </a:lnTo>
                  <a:lnTo>
                    <a:pt x="463" y="1161"/>
                  </a:lnTo>
                  <a:lnTo>
                    <a:pt x="462" y="1164"/>
                  </a:lnTo>
                  <a:lnTo>
                    <a:pt x="459" y="1165"/>
                  </a:lnTo>
                  <a:lnTo>
                    <a:pt x="4" y="1165"/>
                  </a:lnTo>
                  <a:lnTo>
                    <a:pt x="0" y="1164"/>
                  </a:lnTo>
                  <a:lnTo>
                    <a:pt x="0" y="1161"/>
                  </a:lnTo>
                  <a:lnTo>
                    <a:pt x="0" y="4"/>
                  </a:lnTo>
                  <a:close/>
                  <a:moveTo>
                    <a:pt x="8" y="1161"/>
                  </a:moveTo>
                  <a:lnTo>
                    <a:pt x="4" y="1157"/>
                  </a:lnTo>
                  <a:lnTo>
                    <a:pt x="459" y="1157"/>
                  </a:lnTo>
                  <a:lnTo>
                    <a:pt x="455" y="1161"/>
                  </a:lnTo>
                  <a:lnTo>
                    <a:pt x="455" y="4"/>
                  </a:lnTo>
                  <a:lnTo>
                    <a:pt x="459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1161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3760788" y="3956050"/>
              <a:ext cx="722313" cy="13398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3754438" y="3949700"/>
              <a:ext cx="735013" cy="1352550"/>
            </a:xfrm>
            <a:custGeom>
              <a:avLst/>
              <a:gdLst>
                <a:gd name="T0" fmla="*/ 0 w 463"/>
                <a:gd name="T1" fmla="*/ 4 h 852"/>
                <a:gd name="T2" fmla="*/ 0 w 463"/>
                <a:gd name="T3" fmla="*/ 0 h 852"/>
                <a:gd name="T4" fmla="*/ 4 w 463"/>
                <a:gd name="T5" fmla="*/ 0 h 852"/>
                <a:gd name="T6" fmla="*/ 459 w 463"/>
                <a:gd name="T7" fmla="*/ 0 h 852"/>
                <a:gd name="T8" fmla="*/ 462 w 463"/>
                <a:gd name="T9" fmla="*/ 0 h 852"/>
                <a:gd name="T10" fmla="*/ 463 w 463"/>
                <a:gd name="T11" fmla="*/ 4 h 852"/>
                <a:gd name="T12" fmla="*/ 463 w 463"/>
                <a:gd name="T13" fmla="*/ 848 h 852"/>
                <a:gd name="T14" fmla="*/ 462 w 463"/>
                <a:gd name="T15" fmla="*/ 851 h 852"/>
                <a:gd name="T16" fmla="*/ 459 w 463"/>
                <a:gd name="T17" fmla="*/ 852 h 852"/>
                <a:gd name="T18" fmla="*/ 4 w 463"/>
                <a:gd name="T19" fmla="*/ 852 h 852"/>
                <a:gd name="T20" fmla="*/ 0 w 463"/>
                <a:gd name="T21" fmla="*/ 851 h 852"/>
                <a:gd name="T22" fmla="*/ 0 w 463"/>
                <a:gd name="T23" fmla="*/ 848 h 852"/>
                <a:gd name="T24" fmla="*/ 0 w 463"/>
                <a:gd name="T25" fmla="*/ 4 h 852"/>
                <a:gd name="T26" fmla="*/ 8 w 463"/>
                <a:gd name="T27" fmla="*/ 848 h 852"/>
                <a:gd name="T28" fmla="*/ 4 w 463"/>
                <a:gd name="T29" fmla="*/ 844 h 852"/>
                <a:gd name="T30" fmla="*/ 459 w 463"/>
                <a:gd name="T31" fmla="*/ 844 h 852"/>
                <a:gd name="T32" fmla="*/ 455 w 463"/>
                <a:gd name="T33" fmla="*/ 848 h 852"/>
                <a:gd name="T34" fmla="*/ 455 w 463"/>
                <a:gd name="T35" fmla="*/ 4 h 852"/>
                <a:gd name="T36" fmla="*/ 459 w 463"/>
                <a:gd name="T37" fmla="*/ 8 h 852"/>
                <a:gd name="T38" fmla="*/ 4 w 463"/>
                <a:gd name="T39" fmla="*/ 8 h 852"/>
                <a:gd name="T40" fmla="*/ 8 w 463"/>
                <a:gd name="T41" fmla="*/ 4 h 852"/>
                <a:gd name="T42" fmla="*/ 8 w 463"/>
                <a:gd name="T43" fmla="*/ 848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3" h="852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59" y="0"/>
                  </a:lnTo>
                  <a:lnTo>
                    <a:pt x="462" y="0"/>
                  </a:lnTo>
                  <a:lnTo>
                    <a:pt x="463" y="4"/>
                  </a:lnTo>
                  <a:lnTo>
                    <a:pt x="463" y="848"/>
                  </a:lnTo>
                  <a:lnTo>
                    <a:pt x="462" y="851"/>
                  </a:lnTo>
                  <a:lnTo>
                    <a:pt x="459" y="852"/>
                  </a:lnTo>
                  <a:lnTo>
                    <a:pt x="4" y="852"/>
                  </a:lnTo>
                  <a:lnTo>
                    <a:pt x="0" y="851"/>
                  </a:lnTo>
                  <a:lnTo>
                    <a:pt x="0" y="848"/>
                  </a:lnTo>
                  <a:lnTo>
                    <a:pt x="0" y="4"/>
                  </a:lnTo>
                  <a:close/>
                  <a:moveTo>
                    <a:pt x="8" y="848"/>
                  </a:moveTo>
                  <a:lnTo>
                    <a:pt x="4" y="844"/>
                  </a:lnTo>
                  <a:lnTo>
                    <a:pt x="459" y="844"/>
                  </a:lnTo>
                  <a:lnTo>
                    <a:pt x="455" y="848"/>
                  </a:lnTo>
                  <a:lnTo>
                    <a:pt x="455" y="4"/>
                  </a:lnTo>
                  <a:lnTo>
                    <a:pt x="459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848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4519613" y="4352925"/>
              <a:ext cx="723900" cy="94297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/>
            <p:cNvSpPr>
              <a:spLocks noEditPoints="1"/>
            </p:cNvSpPr>
            <p:nvPr/>
          </p:nvSpPr>
          <p:spPr bwMode="auto">
            <a:xfrm>
              <a:off x="4513263" y="4346575"/>
              <a:ext cx="736600" cy="955675"/>
            </a:xfrm>
            <a:custGeom>
              <a:avLst/>
              <a:gdLst>
                <a:gd name="T0" fmla="*/ 0 w 464"/>
                <a:gd name="T1" fmla="*/ 4 h 602"/>
                <a:gd name="T2" fmla="*/ 0 w 464"/>
                <a:gd name="T3" fmla="*/ 0 h 602"/>
                <a:gd name="T4" fmla="*/ 4 w 464"/>
                <a:gd name="T5" fmla="*/ 0 h 602"/>
                <a:gd name="T6" fmla="*/ 460 w 464"/>
                <a:gd name="T7" fmla="*/ 0 h 602"/>
                <a:gd name="T8" fmla="*/ 463 w 464"/>
                <a:gd name="T9" fmla="*/ 0 h 602"/>
                <a:gd name="T10" fmla="*/ 464 w 464"/>
                <a:gd name="T11" fmla="*/ 4 h 602"/>
                <a:gd name="T12" fmla="*/ 464 w 464"/>
                <a:gd name="T13" fmla="*/ 598 h 602"/>
                <a:gd name="T14" fmla="*/ 463 w 464"/>
                <a:gd name="T15" fmla="*/ 601 h 602"/>
                <a:gd name="T16" fmla="*/ 460 w 464"/>
                <a:gd name="T17" fmla="*/ 602 h 602"/>
                <a:gd name="T18" fmla="*/ 4 w 464"/>
                <a:gd name="T19" fmla="*/ 602 h 602"/>
                <a:gd name="T20" fmla="*/ 0 w 464"/>
                <a:gd name="T21" fmla="*/ 601 h 602"/>
                <a:gd name="T22" fmla="*/ 0 w 464"/>
                <a:gd name="T23" fmla="*/ 598 h 602"/>
                <a:gd name="T24" fmla="*/ 0 w 464"/>
                <a:gd name="T25" fmla="*/ 4 h 602"/>
                <a:gd name="T26" fmla="*/ 8 w 464"/>
                <a:gd name="T27" fmla="*/ 598 h 602"/>
                <a:gd name="T28" fmla="*/ 4 w 464"/>
                <a:gd name="T29" fmla="*/ 594 h 602"/>
                <a:gd name="T30" fmla="*/ 460 w 464"/>
                <a:gd name="T31" fmla="*/ 594 h 602"/>
                <a:gd name="T32" fmla="*/ 457 w 464"/>
                <a:gd name="T33" fmla="*/ 598 h 602"/>
                <a:gd name="T34" fmla="*/ 457 w 464"/>
                <a:gd name="T35" fmla="*/ 4 h 602"/>
                <a:gd name="T36" fmla="*/ 460 w 464"/>
                <a:gd name="T37" fmla="*/ 7 h 602"/>
                <a:gd name="T38" fmla="*/ 4 w 464"/>
                <a:gd name="T39" fmla="*/ 7 h 602"/>
                <a:gd name="T40" fmla="*/ 8 w 464"/>
                <a:gd name="T41" fmla="*/ 4 h 602"/>
                <a:gd name="T42" fmla="*/ 8 w 464"/>
                <a:gd name="T43" fmla="*/ 59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4" h="602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60" y="0"/>
                  </a:lnTo>
                  <a:lnTo>
                    <a:pt x="463" y="0"/>
                  </a:lnTo>
                  <a:lnTo>
                    <a:pt x="464" y="4"/>
                  </a:lnTo>
                  <a:lnTo>
                    <a:pt x="464" y="598"/>
                  </a:lnTo>
                  <a:lnTo>
                    <a:pt x="463" y="601"/>
                  </a:lnTo>
                  <a:lnTo>
                    <a:pt x="460" y="602"/>
                  </a:lnTo>
                  <a:lnTo>
                    <a:pt x="4" y="602"/>
                  </a:lnTo>
                  <a:lnTo>
                    <a:pt x="0" y="601"/>
                  </a:lnTo>
                  <a:lnTo>
                    <a:pt x="0" y="598"/>
                  </a:lnTo>
                  <a:lnTo>
                    <a:pt x="0" y="4"/>
                  </a:lnTo>
                  <a:close/>
                  <a:moveTo>
                    <a:pt x="8" y="598"/>
                  </a:moveTo>
                  <a:lnTo>
                    <a:pt x="4" y="594"/>
                  </a:lnTo>
                  <a:lnTo>
                    <a:pt x="460" y="594"/>
                  </a:lnTo>
                  <a:lnTo>
                    <a:pt x="457" y="598"/>
                  </a:lnTo>
                  <a:lnTo>
                    <a:pt x="457" y="4"/>
                  </a:lnTo>
                  <a:lnTo>
                    <a:pt x="460" y="7"/>
                  </a:lnTo>
                  <a:lnTo>
                    <a:pt x="4" y="7"/>
                  </a:lnTo>
                  <a:lnTo>
                    <a:pt x="8" y="4"/>
                  </a:lnTo>
                  <a:lnTo>
                    <a:pt x="8" y="598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5280025" y="4602163"/>
              <a:ext cx="723900" cy="69373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auto">
            <a:xfrm>
              <a:off x="5275263" y="4595813"/>
              <a:ext cx="733425" cy="706437"/>
            </a:xfrm>
            <a:custGeom>
              <a:avLst/>
              <a:gdLst>
                <a:gd name="T0" fmla="*/ 0 w 462"/>
                <a:gd name="T1" fmla="*/ 4 h 445"/>
                <a:gd name="T2" fmla="*/ 0 w 462"/>
                <a:gd name="T3" fmla="*/ 0 h 445"/>
                <a:gd name="T4" fmla="*/ 3 w 462"/>
                <a:gd name="T5" fmla="*/ 0 h 445"/>
                <a:gd name="T6" fmla="*/ 459 w 462"/>
                <a:gd name="T7" fmla="*/ 0 h 445"/>
                <a:gd name="T8" fmla="*/ 461 w 462"/>
                <a:gd name="T9" fmla="*/ 0 h 445"/>
                <a:gd name="T10" fmla="*/ 462 w 462"/>
                <a:gd name="T11" fmla="*/ 4 h 445"/>
                <a:gd name="T12" fmla="*/ 462 w 462"/>
                <a:gd name="T13" fmla="*/ 441 h 445"/>
                <a:gd name="T14" fmla="*/ 461 w 462"/>
                <a:gd name="T15" fmla="*/ 444 h 445"/>
                <a:gd name="T16" fmla="*/ 459 w 462"/>
                <a:gd name="T17" fmla="*/ 445 h 445"/>
                <a:gd name="T18" fmla="*/ 3 w 462"/>
                <a:gd name="T19" fmla="*/ 445 h 445"/>
                <a:gd name="T20" fmla="*/ 0 w 462"/>
                <a:gd name="T21" fmla="*/ 444 h 445"/>
                <a:gd name="T22" fmla="*/ 0 w 462"/>
                <a:gd name="T23" fmla="*/ 441 h 445"/>
                <a:gd name="T24" fmla="*/ 0 w 462"/>
                <a:gd name="T25" fmla="*/ 4 h 445"/>
                <a:gd name="T26" fmla="*/ 7 w 462"/>
                <a:gd name="T27" fmla="*/ 441 h 445"/>
                <a:gd name="T28" fmla="*/ 3 w 462"/>
                <a:gd name="T29" fmla="*/ 437 h 445"/>
                <a:gd name="T30" fmla="*/ 459 w 462"/>
                <a:gd name="T31" fmla="*/ 437 h 445"/>
                <a:gd name="T32" fmla="*/ 455 w 462"/>
                <a:gd name="T33" fmla="*/ 441 h 445"/>
                <a:gd name="T34" fmla="*/ 455 w 462"/>
                <a:gd name="T35" fmla="*/ 4 h 445"/>
                <a:gd name="T36" fmla="*/ 459 w 462"/>
                <a:gd name="T37" fmla="*/ 8 h 445"/>
                <a:gd name="T38" fmla="*/ 3 w 462"/>
                <a:gd name="T39" fmla="*/ 8 h 445"/>
                <a:gd name="T40" fmla="*/ 7 w 462"/>
                <a:gd name="T41" fmla="*/ 4 h 445"/>
                <a:gd name="T42" fmla="*/ 7 w 462"/>
                <a:gd name="T43" fmla="*/ 44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2" h="445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59" y="0"/>
                  </a:lnTo>
                  <a:lnTo>
                    <a:pt x="461" y="0"/>
                  </a:lnTo>
                  <a:lnTo>
                    <a:pt x="462" y="4"/>
                  </a:lnTo>
                  <a:lnTo>
                    <a:pt x="462" y="441"/>
                  </a:lnTo>
                  <a:lnTo>
                    <a:pt x="461" y="444"/>
                  </a:lnTo>
                  <a:lnTo>
                    <a:pt x="459" y="445"/>
                  </a:lnTo>
                  <a:lnTo>
                    <a:pt x="3" y="445"/>
                  </a:lnTo>
                  <a:lnTo>
                    <a:pt x="0" y="444"/>
                  </a:lnTo>
                  <a:lnTo>
                    <a:pt x="0" y="441"/>
                  </a:lnTo>
                  <a:lnTo>
                    <a:pt x="0" y="4"/>
                  </a:lnTo>
                  <a:close/>
                  <a:moveTo>
                    <a:pt x="7" y="441"/>
                  </a:moveTo>
                  <a:lnTo>
                    <a:pt x="3" y="437"/>
                  </a:lnTo>
                  <a:lnTo>
                    <a:pt x="459" y="437"/>
                  </a:lnTo>
                  <a:lnTo>
                    <a:pt x="455" y="441"/>
                  </a:lnTo>
                  <a:lnTo>
                    <a:pt x="455" y="4"/>
                  </a:lnTo>
                  <a:lnTo>
                    <a:pt x="459" y="8"/>
                  </a:lnTo>
                  <a:lnTo>
                    <a:pt x="3" y="8"/>
                  </a:lnTo>
                  <a:lnTo>
                    <a:pt x="7" y="4"/>
                  </a:lnTo>
                  <a:lnTo>
                    <a:pt x="7" y="441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038850" y="4849813"/>
              <a:ext cx="725488" cy="44608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/>
            <p:cNvSpPr>
              <a:spLocks noEditPoints="1"/>
            </p:cNvSpPr>
            <p:nvPr/>
          </p:nvSpPr>
          <p:spPr bwMode="auto">
            <a:xfrm>
              <a:off x="6034088" y="4843463"/>
              <a:ext cx="736600" cy="458787"/>
            </a:xfrm>
            <a:custGeom>
              <a:avLst/>
              <a:gdLst>
                <a:gd name="T0" fmla="*/ 0 w 464"/>
                <a:gd name="T1" fmla="*/ 4 h 289"/>
                <a:gd name="T2" fmla="*/ 0 w 464"/>
                <a:gd name="T3" fmla="*/ 0 h 289"/>
                <a:gd name="T4" fmla="*/ 3 w 464"/>
                <a:gd name="T5" fmla="*/ 0 h 289"/>
                <a:gd name="T6" fmla="*/ 460 w 464"/>
                <a:gd name="T7" fmla="*/ 0 h 289"/>
                <a:gd name="T8" fmla="*/ 462 w 464"/>
                <a:gd name="T9" fmla="*/ 0 h 289"/>
                <a:gd name="T10" fmla="*/ 464 w 464"/>
                <a:gd name="T11" fmla="*/ 4 h 289"/>
                <a:gd name="T12" fmla="*/ 464 w 464"/>
                <a:gd name="T13" fmla="*/ 285 h 289"/>
                <a:gd name="T14" fmla="*/ 462 w 464"/>
                <a:gd name="T15" fmla="*/ 288 h 289"/>
                <a:gd name="T16" fmla="*/ 460 w 464"/>
                <a:gd name="T17" fmla="*/ 289 h 289"/>
                <a:gd name="T18" fmla="*/ 3 w 464"/>
                <a:gd name="T19" fmla="*/ 289 h 289"/>
                <a:gd name="T20" fmla="*/ 0 w 464"/>
                <a:gd name="T21" fmla="*/ 288 h 289"/>
                <a:gd name="T22" fmla="*/ 0 w 464"/>
                <a:gd name="T23" fmla="*/ 285 h 289"/>
                <a:gd name="T24" fmla="*/ 0 w 464"/>
                <a:gd name="T25" fmla="*/ 4 h 289"/>
                <a:gd name="T26" fmla="*/ 7 w 464"/>
                <a:gd name="T27" fmla="*/ 285 h 289"/>
                <a:gd name="T28" fmla="*/ 3 w 464"/>
                <a:gd name="T29" fmla="*/ 281 h 289"/>
                <a:gd name="T30" fmla="*/ 460 w 464"/>
                <a:gd name="T31" fmla="*/ 281 h 289"/>
                <a:gd name="T32" fmla="*/ 456 w 464"/>
                <a:gd name="T33" fmla="*/ 285 h 289"/>
                <a:gd name="T34" fmla="*/ 456 w 464"/>
                <a:gd name="T35" fmla="*/ 4 h 289"/>
                <a:gd name="T36" fmla="*/ 460 w 464"/>
                <a:gd name="T37" fmla="*/ 8 h 289"/>
                <a:gd name="T38" fmla="*/ 3 w 464"/>
                <a:gd name="T39" fmla="*/ 8 h 289"/>
                <a:gd name="T40" fmla="*/ 7 w 464"/>
                <a:gd name="T41" fmla="*/ 4 h 289"/>
                <a:gd name="T42" fmla="*/ 7 w 464"/>
                <a:gd name="T43" fmla="*/ 28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4" h="289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60" y="0"/>
                  </a:lnTo>
                  <a:lnTo>
                    <a:pt x="462" y="0"/>
                  </a:lnTo>
                  <a:lnTo>
                    <a:pt x="464" y="4"/>
                  </a:lnTo>
                  <a:lnTo>
                    <a:pt x="464" y="285"/>
                  </a:lnTo>
                  <a:lnTo>
                    <a:pt x="462" y="288"/>
                  </a:lnTo>
                  <a:lnTo>
                    <a:pt x="460" y="289"/>
                  </a:lnTo>
                  <a:lnTo>
                    <a:pt x="3" y="289"/>
                  </a:lnTo>
                  <a:lnTo>
                    <a:pt x="0" y="288"/>
                  </a:lnTo>
                  <a:lnTo>
                    <a:pt x="0" y="285"/>
                  </a:lnTo>
                  <a:lnTo>
                    <a:pt x="0" y="4"/>
                  </a:lnTo>
                  <a:close/>
                  <a:moveTo>
                    <a:pt x="7" y="285"/>
                  </a:moveTo>
                  <a:lnTo>
                    <a:pt x="3" y="281"/>
                  </a:lnTo>
                  <a:lnTo>
                    <a:pt x="460" y="281"/>
                  </a:lnTo>
                  <a:lnTo>
                    <a:pt x="456" y="285"/>
                  </a:lnTo>
                  <a:lnTo>
                    <a:pt x="456" y="4"/>
                  </a:lnTo>
                  <a:lnTo>
                    <a:pt x="460" y="8"/>
                  </a:lnTo>
                  <a:lnTo>
                    <a:pt x="3" y="8"/>
                  </a:lnTo>
                  <a:lnTo>
                    <a:pt x="7" y="4"/>
                  </a:lnTo>
                  <a:lnTo>
                    <a:pt x="7" y="285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6797675" y="4999038"/>
              <a:ext cx="725488" cy="29686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auto">
            <a:xfrm>
              <a:off x="6792913" y="4992688"/>
              <a:ext cx="736600" cy="309562"/>
            </a:xfrm>
            <a:custGeom>
              <a:avLst/>
              <a:gdLst>
                <a:gd name="T0" fmla="*/ 0 w 464"/>
                <a:gd name="T1" fmla="*/ 4 h 195"/>
                <a:gd name="T2" fmla="*/ 0 w 464"/>
                <a:gd name="T3" fmla="*/ 0 h 195"/>
                <a:gd name="T4" fmla="*/ 3 w 464"/>
                <a:gd name="T5" fmla="*/ 0 h 195"/>
                <a:gd name="T6" fmla="*/ 460 w 464"/>
                <a:gd name="T7" fmla="*/ 0 h 195"/>
                <a:gd name="T8" fmla="*/ 463 w 464"/>
                <a:gd name="T9" fmla="*/ 0 h 195"/>
                <a:gd name="T10" fmla="*/ 464 w 464"/>
                <a:gd name="T11" fmla="*/ 4 h 195"/>
                <a:gd name="T12" fmla="*/ 464 w 464"/>
                <a:gd name="T13" fmla="*/ 191 h 195"/>
                <a:gd name="T14" fmla="*/ 463 w 464"/>
                <a:gd name="T15" fmla="*/ 194 h 195"/>
                <a:gd name="T16" fmla="*/ 460 w 464"/>
                <a:gd name="T17" fmla="*/ 195 h 195"/>
                <a:gd name="T18" fmla="*/ 3 w 464"/>
                <a:gd name="T19" fmla="*/ 195 h 195"/>
                <a:gd name="T20" fmla="*/ 0 w 464"/>
                <a:gd name="T21" fmla="*/ 194 h 195"/>
                <a:gd name="T22" fmla="*/ 0 w 464"/>
                <a:gd name="T23" fmla="*/ 191 h 195"/>
                <a:gd name="T24" fmla="*/ 0 w 464"/>
                <a:gd name="T25" fmla="*/ 4 h 195"/>
                <a:gd name="T26" fmla="*/ 7 w 464"/>
                <a:gd name="T27" fmla="*/ 191 h 195"/>
                <a:gd name="T28" fmla="*/ 3 w 464"/>
                <a:gd name="T29" fmla="*/ 187 h 195"/>
                <a:gd name="T30" fmla="*/ 460 w 464"/>
                <a:gd name="T31" fmla="*/ 187 h 195"/>
                <a:gd name="T32" fmla="*/ 456 w 464"/>
                <a:gd name="T33" fmla="*/ 191 h 195"/>
                <a:gd name="T34" fmla="*/ 456 w 464"/>
                <a:gd name="T35" fmla="*/ 4 h 195"/>
                <a:gd name="T36" fmla="*/ 460 w 464"/>
                <a:gd name="T37" fmla="*/ 7 h 195"/>
                <a:gd name="T38" fmla="*/ 3 w 464"/>
                <a:gd name="T39" fmla="*/ 7 h 195"/>
                <a:gd name="T40" fmla="*/ 7 w 464"/>
                <a:gd name="T41" fmla="*/ 4 h 195"/>
                <a:gd name="T42" fmla="*/ 7 w 464"/>
                <a:gd name="T43" fmla="*/ 19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4" h="195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60" y="0"/>
                  </a:lnTo>
                  <a:lnTo>
                    <a:pt x="463" y="0"/>
                  </a:lnTo>
                  <a:lnTo>
                    <a:pt x="464" y="4"/>
                  </a:lnTo>
                  <a:lnTo>
                    <a:pt x="464" y="191"/>
                  </a:lnTo>
                  <a:lnTo>
                    <a:pt x="463" y="194"/>
                  </a:lnTo>
                  <a:lnTo>
                    <a:pt x="460" y="195"/>
                  </a:lnTo>
                  <a:lnTo>
                    <a:pt x="3" y="195"/>
                  </a:lnTo>
                  <a:lnTo>
                    <a:pt x="0" y="194"/>
                  </a:lnTo>
                  <a:lnTo>
                    <a:pt x="0" y="191"/>
                  </a:lnTo>
                  <a:lnTo>
                    <a:pt x="0" y="4"/>
                  </a:lnTo>
                  <a:close/>
                  <a:moveTo>
                    <a:pt x="7" y="191"/>
                  </a:moveTo>
                  <a:lnTo>
                    <a:pt x="3" y="187"/>
                  </a:lnTo>
                  <a:lnTo>
                    <a:pt x="460" y="187"/>
                  </a:lnTo>
                  <a:lnTo>
                    <a:pt x="456" y="191"/>
                  </a:lnTo>
                  <a:lnTo>
                    <a:pt x="456" y="4"/>
                  </a:lnTo>
                  <a:lnTo>
                    <a:pt x="460" y="7"/>
                  </a:lnTo>
                  <a:lnTo>
                    <a:pt x="3" y="7"/>
                  </a:lnTo>
                  <a:lnTo>
                    <a:pt x="7" y="4"/>
                  </a:lnTo>
                  <a:lnTo>
                    <a:pt x="7" y="191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7559675" y="5099050"/>
              <a:ext cx="722313" cy="1968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/>
            <p:cNvSpPr>
              <a:spLocks noEditPoints="1"/>
            </p:cNvSpPr>
            <p:nvPr/>
          </p:nvSpPr>
          <p:spPr bwMode="auto">
            <a:xfrm>
              <a:off x="7553325" y="5092700"/>
              <a:ext cx="735013" cy="209550"/>
            </a:xfrm>
            <a:custGeom>
              <a:avLst/>
              <a:gdLst>
                <a:gd name="T0" fmla="*/ 0 w 463"/>
                <a:gd name="T1" fmla="*/ 4 h 132"/>
                <a:gd name="T2" fmla="*/ 0 w 463"/>
                <a:gd name="T3" fmla="*/ 0 h 132"/>
                <a:gd name="T4" fmla="*/ 4 w 463"/>
                <a:gd name="T5" fmla="*/ 0 h 132"/>
                <a:gd name="T6" fmla="*/ 459 w 463"/>
                <a:gd name="T7" fmla="*/ 0 h 132"/>
                <a:gd name="T8" fmla="*/ 462 w 463"/>
                <a:gd name="T9" fmla="*/ 0 h 132"/>
                <a:gd name="T10" fmla="*/ 463 w 463"/>
                <a:gd name="T11" fmla="*/ 4 h 132"/>
                <a:gd name="T12" fmla="*/ 463 w 463"/>
                <a:gd name="T13" fmla="*/ 128 h 132"/>
                <a:gd name="T14" fmla="*/ 462 w 463"/>
                <a:gd name="T15" fmla="*/ 131 h 132"/>
                <a:gd name="T16" fmla="*/ 459 w 463"/>
                <a:gd name="T17" fmla="*/ 132 h 132"/>
                <a:gd name="T18" fmla="*/ 4 w 463"/>
                <a:gd name="T19" fmla="*/ 132 h 132"/>
                <a:gd name="T20" fmla="*/ 0 w 463"/>
                <a:gd name="T21" fmla="*/ 131 h 132"/>
                <a:gd name="T22" fmla="*/ 0 w 463"/>
                <a:gd name="T23" fmla="*/ 128 h 132"/>
                <a:gd name="T24" fmla="*/ 0 w 463"/>
                <a:gd name="T25" fmla="*/ 4 h 132"/>
                <a:gd name="T26" fmla="*/ 8 w 463"/>
                <a:gd name="T27" fmla="*/ 128 h 132"/>
                <a:gd name="T28" fmla="*/ 4 w 463"/>
                <a:gd name="T29" fmla="*/ 124 h 132"/>
                <a:gd name="T30" fmla="*/ 459 w 463"/>
                <a:gd name="T31" fmla="*/ 124 h 132"/>
                <a:gd name="T32" fmla="*/ 455 w 463"/>
                <a:gd name="T33" fmla="*/ 128 h 132"/>
                <a:gd name="T34" fmla="*/ 455 w 463"/>
                <a:gd name="T35" fmla="*/ 4 h 132"/>
                <a:gd name="T36" fmla="*/ 459 w 463"/>
                <a:gd name="T37" fmla="*/ 8 h 132"/>
                <a:gd name="T38" fmla="*/ 4 w 463"/>
                <a:gd name="T39" fmla="*/ 8 h 132"/>
                <a:gd name="T40" fmla="*/ 8 w 463"/>
                <a:gd name="T41" fmla="*/ 4 h 132"/>
                <a:gd name="T42" fmla="*/ 8 w 463"/>
                <a:gd name="T43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3" h="132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59" y="0"/>
                  </a:lnTo>
                  <a:lnTo>
                    <a:pt x="462" y="0"/>
                  </a:lnTo>
                  <a:lnTo>
                    <a:pt x="463" y="4"/>
                  </a:lnTo>
                  <a:lnTo>
                    <a:pt x="463" y="128"/>
                  </a:lnTo>
                  <a:lnTo>
                    <a:pt x="462" y="131"/>
                  </a:lnTo>
                  <a:lnTo>
                    <a:pt x="459" y="132"/>
                  </a:lnTo>
                  <a:lnTo>
                    <a:pt x="4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4"/>
                  </a:lnTo>
                  <a:close/>
                  <a:moveTo>
                    <a:pt x="8" y="128"/>
                  </a:moveTo>
                  <a:lnTo>
                    <a:pt x="4" y="124"/>
                  </a:lnTo>
                  <a:lnTo>
                    <a:pt x="459" y="124"/>
                  </a:lnTo>
                  <a:lnTo>
                    <a:pt x="455" y="128"/>
                  </a:lnTo>
                  <a:lnTo>
                    <a:pt x="455" y="4"/>
                  </a:lnTo>
                  <a:lnTo>
                    <a:pt x="459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128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8318500" y="5146675"/>
              <a:ext cx="723900" cy="14922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/>
            <p:cNvSpPr>
              <a:spLocks noEditPoints="1"/>
            </p:cNvSpPr>
            <p:nvPr/>
          </p:nvSpPr>
          <p:spPr bwMode="auto">
            <a:xfrm>
              <a:off x="8312150" y="5141913"/>
              <a:ext cx="736600" cy="160337"/>
            </a:xfrm>
            <a:custGeom>
              <a:avLst/>
              <a:gdLst>
                <a:gd name="T0" fmla="*/ 0 w 464"/>
                <a:gd name="T1" fmla="*/ 3 h 101"/>
                <a:gd name="T2" fmla="*/ 0 w 464"/>
                <a:gd name="T3" fmla="*/ 0 h 101"/>
                <a:gd name="T4" fmla="*/ 4 w 464"/>
                <a:gd name="T5" fmla="*/ 0 h 101"/>
                <a:gd name="T6" fmla="*/ 460 w 464"/>
                <a:gd name="T7" fmla="*/ 0 h 101"/>
                <a:gd name="T8" fmla="*/ 463 w 464"/>
                <a:gd name="T9" fmla="*/ 0 h 101"/>
                <a:gd name="T10" fmla="*/ 464 w 464"/>
                <a:gd name="T11" fmla="*/ 3 h 101"/>
                <a:gd name="T12" fmla="*/ 464 w 464"/>
                <a:gd name="T13" fmla="*/ 97 h 101"/>
                <a:gd name="T14" fmla="*/ 463 w 464"/>
                <a:gd name="T15" fmla="*/ 100 h 101"/>
                <a:gd name="T16" fmla="*/ 460 w 464"/>
                <a:gd name="T17" fmla="*/ 101 h 101"/>
                <a:gd name="T18" fmla="*/ 4 w 464"/>
                <a:gd name="T19" fmla="*/ 101 h 101"/>
                <a:gd name="T20" fmla="*/ 0 w 464"/>
                <a:gd name="T21" fmla="*/ 100 h 101"/>
                <a:gd name="T22" fmla="*/ 0 w 464"/>
                <a:gd name="T23" fmla="*/ 97 h 101"/>
                <a:gd name="T24" fmla="*/ 0 w 464"/>
                <a:gd name="T25" fmla="*/ 3 h 101"/>
                <a:gd name="T26" fmla="*/ 8 w 464"/>
                <a:gd name="T27" fmla="*/ 97 h 101"/>
                <a:gd name="T28" fmla="*/ 4 w 464"/>
                <a:gd name="T29" fmla="*/ 93 h 101"/>
                <a:gd name="T30" fmla="*/ 460 w 464"/>
                <a:gd name="T31" fmla="*/ 93 h 101"/>
                <a:gd name="T32" fmla="*/ 457 w 464"/>
                <a:gd name="T33" fmla="*/ 97 h 101"/>
                <a:gd name="T34" fmla="*/ 457 w 464"/>
                <a:gd name="T35" fmla="*/ 3 h 101"/>
                <a:gd name="T36" fmla="*/ 460 w 464"/>
                <a:gd name="T37" fmla="*/ 7 h 101"/>
                <a:gd name="T38" fmla="*/ 4 w 464"/>
                <a:gd name="T39" fmla="*/ 7 h 101"/>
                <a:gd name="T40" fmla="*/ 8 w 464"/>
                <a:gd name="T41" fmla="*/ 3 h 101"/>
                <a:gd name="T42" fmla="*/ 8 w 464"/>
                <a:gd name="T43" fmla="*/ 9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4" h="101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60" y="0"/>
                  </a:lnTo>
                  <a:lnTo>
                    <a:pt x="463" y="0"/>
                  </a:lnTo>
                  <a:lnTo>
                    <a:pt x="464" y="3"/>
                  </a:lnTo>
                  <a:lnTo>
                    <a:pt x="464" y="97"/>
                  </a:lnTo>
                  <a:lnTo>
                    <a:pt x="463" y="100"/>
                  </a:lnTo>
                  <a:lnTo>
                    <a:pt x="460" y="101"/>
                  </a:lnTo>
                  <a:lnTo>
                    <a:pt x="4" y="101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3"/>
                  </a:lnTo>
                  <a:close/>
                  <a:moveTo>
                    <a:pt x="8" y="97"/>
                  </a:moveTo>
                  <a:lnTo>
                    <a:pt x="4" y="93"/>
                  </a:lnTo>
                  <a:lnTo>
                    <a:pt x="460" y="93"/>
                  </a:lnTo>
                  <a:lnTo>
                    <a:pt x="457" y="97"/>
                  </a:lnTo>
                  <a:lnTo>
                    <a:pt x="457" y="3"/>
                  </a:lnTo>
                  <a:lnTo>
                    <a:pt x="460" y="7"/>
                  </a:lnTo>
                  <a:lnTo>
                    <a:pt x="4" y="7"/>
                  </a:lnTo>
                  <a:lnTo>
                    <a:pt x="8" y="3"/>
                  </a:lnTo>
                  <a:lnTo>
                    <a:pt x="8" y="97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999056" y="1003676"/>
            <a:ext cx="198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partición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por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quantiles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70247" y="1328149"/>
            <a:ext cx="180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líneas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de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regresión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75047" y="1652621"/>
            <a:ext cx="208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curvas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de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concentración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463384" y="698347"/>
            <a:ext cx="7543800" cy="3888758"/>
            <a:chOff x="2120900" y="1317625"/>
            <a:chExt cx="5788025" cy="3159125"/>
          </a:xfrm>
        </p:grpSpPr>
        <p:sp>
          <p:nvSpPr>
            <p:cNvPr id="65" name="Freeform 40"/>
            <p:cNvSpPr>
              <a:spLocks/>
            </p:cNvSpPr>
            <p:nvPr/>
          </p:nvSpPr>
          <p:spPr bwMode="auto">
            <a:xfrm>
              <a:off x="2136775" y="1735138"/>
              <a:ext cx="5756275" cy="2495550"/>
            </a:xfrm>
            <a:custGeom>
              <a:avLst/>
              <a:gdLst>
                <a:gd name="T0" fmla="*/ 60 w 3626"/>
                <a:gd name="T1" fmla="*/ 251 h 1572"/>
                <a:gd name="T2" fmla="*/ 97 w 3626"/>
                <a:gd name="T3" fmla="*/ 413 h 1572"/>
                <a:gd name="T4" fmla="*/ 134 w 3626"/>
                <a:gd name="T5" fmla="*/ 501 h 1572"/>
                <a:gd name="T6" fmla="*/ 169 w 3626"/>
                <a:gd name="T7" fmla="*/ 570 h 1572"/>
                <a:gd name="T8" fmla="*/ 198 w 3626"/>
                <a:gd name="T9" fmla="*/ 617 h 1572"/>
                <a:gd name="T10" fmla="*/ 272 w 3626"/>
                <a:gd name="T11" fmla="*/ 716 h 1572"/>
                <a:gd name="T12" fmla="*/ 379 w 3626"/>
                <a:gd name="T13" fmla="*/ 822 h 1572"/>
                <a:gd name="T14" fmla="*/ 443 w 3626"/>
                <a:gd name="T15" fmla="*/ 869 h 1572"/>
                <a:gd name="T16" fmla="*/ 465 w 3626"/>
                <a:gd name="T17" fmla="*/ 886 h 1572"/>
                <a:gd name="T18" fmla="*/ 585 w 3626"/>
                <a:gd name="T19" fmla="*/ 960 h 1572"/>
                <a:gd name="T20" fmla="*/ 715 w 3626"/>
                <a:gd name="T21" fmla="*/ 1025 h 1572"/>
                <a:gd name="T22" fmla="*/ 756 w 3626"/>
                <a:gd name="T23" fmla="*/ 1044 h 1572"/>
                <a:gd name="T24" fmla="*/ 861 w 3626"/>
                <a:gd name="T25" fmla="*/ 1081 h 1572"/>
                <a:gd name="T26" fmla="*/ 1166 w 3626"/>
                <a:gd name="T27" fmla="*/ 1186 h 1572"/>
                <a:gd name="T28" fmla="*/ 1490 w 3626"/>
                <a:gd name="T29" fmla="*/ 1266 h 1572"/>
                <a:gd name="T30" fmla="*/ 1671 w 3626"/>
                <a:gd name="T31" fmla="*/ 1306 h 1572"/>
                <a:gd name="T32" fmla="*/ 1801 w 3626"/>
                <a:gd name="T33" fmla="*/ 1330 h 1572"/>
                <a:gd name="T34" fmla="*/ 1970 w 3626"/>
                <a:gd name="T35" fmla="*/ 1359 h 1572"/>
                <a:gd name="T36" fmla="*/ 2046 w 3626"/>
                <a:gd name="T37" fmla="*/ 1372 h 1572"/>
                <a:gd name="T38" fmla="*/ 2169 w 3626"/>
                <a:gd name="T39" fmla="*/ 1391 h 1572"/>
                <a:gd name="T40" fmla="*/ 2400 w 3626"/>
                <a:gd name="T41" fmla="*/ 1426 h 1572"/>
                <a:gd name="T42" fmla="*/ 2641 w 3626"/>
                <a:gd name="T43" fmla="*/ 1457 h 1572"/>
                <a:gd name="T44" fmla="*/ 2699 w 3626"/>
                <a:gd name="T45" fmla="*/ 1465 h 1572"/>
                <a:gd name="T46" fmla="*/ 2821 w 3626"/>
                <a:gd name="T47" fmla="*/ 1479 h 1572"/>
                <a:gd name="T48" fmla="*/ 2942 w 3626"/>
                <a:gd name="T49" fmla="*/ 1493 h 1572"/>
                <a:gd name="T50" fmla="*/ 2965 w 3626"/>
                <a:gd name="T51" fmla="*/ 1497 h 1572"/>
                <a:gd name="T52" fmla="*/ 3037 w 3626"/>
                <a:gd name="T53" fmla="*/ 1504 h 1572"/>
                <a:gd name="T54" fmla="*/ 3241 w 3626"/>
                <a:gd name="T55" fmla="*/ 1525 h 1572"/>
                <a:gd name="T56" fmla="*/ 3624 w 3626"/>
                <a:gd name="T57" fmla="*/ 1565 h 1572"/>
                <a:gd name="T58" fmla="*/ 3323 w 3626"/>
                <a:gd name="T59" fmla="*/ 1542 h 1572"/>
                <a:gd name="T60" fmla="*/ 3062 w 3626"/>
                <a:gd name="T61" fmla="*/ 1516 h 1572"/>
                <a:gd name="T62" fmla="*/ 2967 w 3626"/>
                <a:gd name="T63" fmla="*/ 1506 h 1572"/>
                <a:gd name="T64" fmla="*/ 2944 w 3626"/>
                <a:gd name="T65" fmla="*/ 1504 h 1572"/>
                <a:gd name="T66" fmla="*/ 2862 w 3626"/>
                <a:gd name="T67" fmla="*/ 1494 h 1572"/>
                <a:gd name="T68" fmla="*/ 2715 w 3626"/>
                <a:gd name="T69" fmla="*/ 1476 h 1572"/>
                <a:gd name="T70" fmla="*/ 2662 w 3626"/>
                <a:gd name="T71" fmla="*/ 1470 h 1572"/>
                <a:gd name="T72" fmla="*/ 2485 w 3626"/>
                <a:gd name="T73" fmla="*/ 1447 h 1572"/>
                <a:gd name="T74" fmla="*/ 2229 w 3626"/>
                <a:gd name="T75" fmla="*/ 1411 h 1572"/>
                <a:gd name="T76" fmla="*/ 2050 w 3626"/>
                <a:gd name="T77" fmla="*/ 1383 h 1572"/>
                <a:gd name="T78" fmla="*/ 1994 w 3626"/>
                <a:gd name="T79" fmla="*/ 1373 h 1572"/>
                <a:gd name="T80" fmla="*/ 1852 w 3626"/>
                <a:gd name="T81" fmla="*/ 1349 h 1572"/>
                <a:gd name="T82" fmla="*/ 1698 w 3626"/>
                <a:gd name="T83" fmla="*/ 1321 h 1572"/>
                <a:gd name="T84" fmla="*/ 1539 w 3626"/>
                <a:gd name="T85" fmla="*/ 1287 h 1572"/>
                <a:gd name="T86" fmla="*/ 1215 w 3626"/>
                <a:gd name="T87" fmla="*/ 1210 h 1572"/>
                <a:gd name="T88" fmla="*/ 909 w 3626"/>
                <a:gd name="T89" fmla="*/ 1109 h 1572"/>
                <a:gd name="T90" fmla="*/ 746 w 3626"/>
                <a:gd name="T91" fmla="*/ 1051 h 1572"/>
                <a:gd name="T92" fmla="*/ 721 w 3626"/>
                <a:gd name="T93" fmla="*/ 1039 h 1572"/>
                <a:gd name="T94" fmla="*/ 630 w 3626"/>
                <a:gd name="T95" fmla="*/ 996 h 1572"/>
                <a:gd name="T96" fmla="*/ 474 w 3626"/>
                <a:gd name="T97" fmla="*/ 906 h 1572"/>
                <a:gd name="T98" fmla="*/ 433 w 3626"/>
                <a:gd name="T99" fmla="*/ 878 h 1572"/>
                <a:gd name="T100" fmla="*/ 383 w 3626"/>
                <a:gd name="T101" fmla="*/ 840 h 1572"/>
                <a:gd name="T102" fmla="*/ 282 w 3626"/>
                <a:gd name="T103" fmla="*/ 746 h 1572"/>
                <a:gd name="T104" fmla="*/ 191 w 3626"/>
                <a:gd name="T105" fmla="*/ 631 h 1572"/>
                <a:gd name="T106" fmla="*/ 159 w 3626"/>
                <a:gd name="T107" fmla="*/ 582 h 1572"/>
                <a:gd name="T108" fmla="*/ 126 w 3626"/>
                <a:gd name="T109" fmla="*/ 517 h 1572"/>
                <a:gd name="T110" fmla="*/ 90 w 3626"/>
                <a:gd name="T111" fmla="*/ 439 h 1572"/>
                <a:gd name="T112" fmla="*/ 53 w 3626"/>
                <a:gd name="T113" fmla="*/ 297 h 1572"/>
                <a:gd name="T114" fmla="*/ 4 w 3626"/>
                <a:gd name="T115" fmla="*/ 2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6" h="1572">
                  <a:moveTo>
                    <a:pt x="16" y="4"/>
                  </a:moveTo>
                  <a:lnTo>
                    <a:pt x="20" y="27"/>
                  </a:lnTo>
                  <a:lnTo>
                    <a:pt x="23" y="52"/>
                  </a:lnTo>
                  <a:lnTo>
                    <a:pt x="27" y="76"/>
                  </a:lnTo>
                  <a:lnTo>
                    <a:pt x="33" y="102"/>
                  </a:lnTo>
                  <a:lnTo>
                    <a:pt x="41" y="152"/>
                  </a:lnTo>
                  <a:lnTo>
                    <a:pt x="51" y="202"/>
                  </a:lnTo>
                  <a:lnTo>
                    <a:pt x="55" y="226"/>
                  </a:lnTo>
                  <a:lnTo>
                    <a:pt x="60" y="251"/>
                  </a:lnTo>
                  <a:lnTo>
                    <a:pt x="64" y="274"/>
                  </a:lnTo>
                  <a:lnTo>
                    <a:pt x="68" y="296"/>
                  </a:lnTo>
                  <a:lnTo>
                    <a:pt x="72" y="317"/>
                  </a:lnTo>
                  <a:lnTo>
                    <a:pt x="76" y="338"/>
                  </a:lnTo>
                  <a:lnTo>
                    <a:pt x="82" y="356"/>
                  </a:lnTo>
                  <a:lnTo>
                    <a:pt x="86" y="373"/>
                  </a:lnTo>
                  <a:lnTo>
                    <a:pt x="90" y="388"/>
                  </a:lnTo>
                  <a:lnTo>
                    <a:pt x="93" y="401"/>
                  </a:lnTo>
                  <a:lnTo>
                    <a:pt x="97" y="413"/>
                  </a:lnTo>
                  <a:lnTo>
                    <a:pt x="101" y="426"/>
                  </a:lnTo>
                  <a:lnTo>
                    <a:pt x="105" y="437"/>
                  </a:lnTo>
                  <a:lnTo>
                    <a:pt x="109" y="448"/>
                  </a:lnTo>
                  <a:lnTo>
                    <a:pt x="115" y="458"/>
                  </a:lnTo>
                  <a:lnTo>
                    <a:pt x="119" y="468"/>
                  </a:lnTo>
                  <a:lnTo>
                    <a:pt x="123" y="476"/>
                  </a:lnTo>
                  <a:lnTo>
                    <a:pt x="126" y="486"/>
                  </a:lnTo>
                  <a:lnTo>
                    <a:pt x="130" y="493"/>
                  </a:lnTo>
                  <a:lnTo>
                    <a:pt x="134" y="501"/>
                  </a:lnTo>
                  <a:lnTo>
                    <a:pt x="138" y="508"/>
                  </a:lnTo>
                  <a:lnTo>
                    <a:pt x="140" y="515"/>
                  </a:lnTo>
                  <a:lnTo>
                    <a:pt x="146" y="527"/>
                  </a:lnTo>
                  <a:lnTo>
                    <a:pt x="150" y="537"/>
                  </a:lnTo>
                  <a:lnTo>
                    <a:pt x="156" y="545"/>
                  </a:lnTo>
                  <a:lnTo>
                    <a:pt x="159" y="552"/>
                  </a:lnTo>
                  <a:lnTo>
                    <a:pt x="163" y="559"/>
                  </a:lnTo>
                  <a:lnTo>
                    <a:pt x="165" y="565"/>
                  </a:lnTo>
                  <a:lnTo>
                    <a:pt x="169" y="570"/>
                  </a:lnTo>
                  <a:lnTo>
                    <a:pt x="173" y="575"/>
                  </a:lnTo>
                  <a:lnTo>
                    <a:pt x="175" y="580"/>
                  </a:lnTo>
                  <a:lnTo>
                    <a:pt x="179" y="587"/>
                  </a:lnTo>
                  <a:lnTo>
                    <a:pt x="183" y="594"/>
                  </a:lnTo>
                  <a:lnTo>
                    <a:pt x="185" y="598"/>
                  </a:lnTo>
                  <a:lnTo>
                    <a:pt x="189" y="602"/>
                  </a:lnTo>
                  <a:lnTo>
                    <a:pt x="191" y="607"/>
                  </a:lnTo>
                  <a:lnTo>
                    <a:pt x="194" y="612"/>
                  </a:lnTo>
                  <a:lnTo>
                    <a:pt x="198" y="617"/>
                  </a:lnTo>
                  <a:lnTo>
                    <a:pt x="202" y="622"/>
                  </a:lnTo>
                  <a:lnTo>
                    <a:pt x="206" y="627"/>
                  </a:lnTo>
                  <a:lnTo>
                    <a:pt x="210" y="633"/>
                  </a:lnTo>
                  <a:lnTo>
                    <a:pt x="218" y="646"/>
                  </a:lnTo>
                  <a:lnTo>
                    <a:pt x="229" y="660"/>
                  </a:lnTo>
                  <a:lnTo>
                    <a:pt x="239" y="674"/>
                  </a:lnTo>
                  <a:lnTo>
                    <a:pt x="249" y="688"/>
                  </a:lnTo>
                  <a:lnTo>
                    <a:pt x="260" y="702"/>
                  </a:lnTo>
                  <a:lnTo>
                    <a:pt x="272" y="716"/>
                  </a:lnTo>
                  <a:lnTo>
                    <a:pt x="284" y="729"/>
                  </a:lnTo>
                  <a:lnTo>
                    <a:pt x="295" y="741"/>
                  </a:lnTo>
                  <a:lnTo>
                    <a:pt x="309" y="754"/>
                  </a:lnTo>
                  <a:lnTo>
                    <a:pt x="323" y="768"/>
                  </a:lnTo>
                  <a:lnTo>
                    <a:pt x="336" y="780"/>
                  </a:lnTo>
                  <a:lnTo>
                    <a:pt x="348" y="793"/>
                  </a:lnTo>
                  <a:lnTo>
                    <a:pt x="360" y="803"/>
                  </a:lnTo>
                  <a:lnTo>
                    <a:pt x="371" y="814"/>
                  </a:lnTo>
                  <a:lnTo>
                    <a:pt x="379" y="822"/>
                  </a:lnTo>
                  <a:lnTo>
                    <a:pt x="389" y="829"/>
                  </a:lnTo>
                  <a:lnTo>
                    <a:pt x="397" y="836"/>
                  </a:lnTo>
                  <a:lnTo>
                    <a:pt x="404" y="842"/>
                  </a:lnTo>
                  <a:lnTo>
                    <a:pt x="410" y="846"/>
                  </a:lnTo>
                  <a:lnTo>
                    <a:pt x="416" y="851"/>
                  </a:lnTo>
                  <a:lnTo>
                    <a:pt x="428" y="859"/>
                  </a:lnTo>
                  <a:lnTo>
                    <a:pt x="433" y="864"/>
                  </a:lnTo>
                  <a:lnTo>
                    <a:pt x="439" y="867"/>
                  </a:lnTo>
                  <a:lnTo>
                    <a:pt x="443" y="869"/>
                  </a:lnTo>
                  <a:lnTo>
                    <a:pt x="445" y="872"/>
                  </a:lnTo>
                  <a:lnTo>
                    <a:pt x="447" y="873"/>
                  </a:lnTo>
                  <a:lnTo>
                    <a:pt x="445" y="872"/>
                  </a:lnTo>
                  <a:lnTo>
                    <a:pt x="447" y="873"/>
                  </a:lnTo>
                  <a:lnTo>
                    <a:pt x="449" y="874"/>
                  </a:lnTo>
                  <a:lnTo>
                    <a:pt x="451" y="875"/>
                  </a:lnTo>
                  <a:lnTo>
                    <a:pt x="453" y="878"/>
                  </a:lnTo>
                  <a:lnTo>
                    <a:pt x="457" y="880"/>
                  </a:lnTo>
                  <a:lnTo>
                    <a:pt x="465" y="886"/>
                  </a:lnTo>
                  <a:lnTo>
                    <a:pt x="476" y="893"/>
                  </a:lnTo>
                  <a:lnTo>
                    <a:pt x="486" y="900"/>
                  </a:lnTo>
                  <a:lnTo>
                    <a:pt x="498" y="907"/>
                  </a:lnTo>
                  <a:lnTo>
                    <a:pt x="511" y="915"/>
                  </a:lnTo>
                  <a:lnTo>
                    <a:pt x="527" y="924"/>
                  </a:lnTo>
                  <a:lnTo>
                    <a:pt x="540" y="933"/>
                  </a:lnTo>
                  <a:lnTo>
                    <a:pt x="556" y="943"/>
                  </a:lnTo>
                  <a:lnTo>
                    <a:pt x="571" y="952"/>
                  </a:lnTo>
                  <a:lnTo>
                    <a:pt x="585" y="960"/>
                  </a:lnTo>
                  <a:lnTo>
                    <a:pt x="612" y="974"/>
                  </a:lnTo>
                  <a:lnTo>
                    <a:pt x="639" y="989"/>
                  </a:lnTo>
                  <a:lnTo>
                    <a:pt x="653" y="995"/>
                  </a:lnTo>
                  <a:lnTo>
                    <a:pt x="665" y="1001"/>
                  </a:lnTo>
                  <a:lnTo>
                    <a:pt x="676" y="1007"/>
                  </a:lnTo>
                  <a:lnTo>
                    <a:pt x="686" y="1011"/>
                  </a:lnTo>
                  <a:lnTo>
                    <a:pt x="698" y="1017"/>
                  </a:lnTo>
                  <a:lnTo>
                    <a:pt x="707" y="1022"/>
                  </a:lnTo>
                  <a:lnTo>
                    <a:pt x="715" y="1025"/>
                  </a:lnTo>
                  <a:lnTo>
                    <a:pt x="723" y="1029"/>
                  </a:lnTo>
                  <a:lnTo>
                    <a:pt x="731" y="1032"/>
                  </a:lnTo>
                  <a:lnTo>
                    <a:pt x="737" y="1035"/>
                  </a:lnTo>
                  <a:lnTo>
                    <a:pt x="742" y="1037"/>
                  </a:lnTo>
                  <a:lnTo>
                    <a:pt x="746" y="1039"/>
                  </a:lnTo>
                  <a:lnTo>
                    <a:pt x="752" y="1042"/>
                  </a:lnTo>
                  <a:lnTo>
                    <a:pt x="754" y="1043"/>
                  </a:lnTo>
                  <a:lnTo>
                    <a:pt x="756" y="1044"/>
                  </a:lnTo>
                  <a:lnTo>
                    <a:pt x="756" y="1044"/>
                  </a:lnTo>
                  <a:lnTo>
                    <a:pt x="756" y="1043"/>
                  </a:lnTo>
                  <a:lnTo>
                    <a:pt x="756" y="1044"/>
                  </a:lnTo>
                  <a:lnTo>
                    <a:pt x="764" y="1046"/>
                  </a:lnTo>
                  <a:lnTo>
                    <a:pt x="772" y="1049"/>
                  </a:lnTo>
                  <a:lnTo>
                    <a:pt x="779" y="1052"/>
                  </a:lnTo>
                  <a:lnTo>
                    <a:pt x="789" y="1056"/>
                  </a:lnTo>
                  <a:lnTo>
                    <a:pt x="810" y="1063"/>
                  </a:lnTo>
                  <a:lnTo>
                    <a:pt x="836" y="1072"/>
                  </a:lnTo>
                  <a:lnTo>
                    <a:pt x="861" y="1081"/>
                  </a:lnTo>
                  <a:lnTo>
                    <a:pt x="888" y="1091"/>
                  </a:lnTo>
                  <a:lnTo>
                    <a:pt x="917" y="1101"/>
                  </a:lnTo>
                  <a:lnTo>
                    <a:pt x="948" y="1113"/>
                  </a:lnTo>
                  <a:lnTo>
                    <a:pt x="979" y="1123"/>
                  </a:lnTo>
                  <a:lnTo>
                    <a:pt x="1010" y="1135"/>
                  </a:lnTo>
                  <a:lnTo>
                    <a:pt x="1075" y="1156"/>
                  </a:lnTo>
                  <a:lnTo>
                    <a:pt x="1106" y="1166"/>
                  </a:lnTo>
                  <a:lnTo>
                    <a:pt x="1137" y="1177"/>
                  </a:lnTo>
                  <a:lnTo>
                    <a:pt x="1166" y="1186"/>
                  </a:lnTo>
                  <a:lnTo>
                    <a:pt x="1195" y="1194"/>
                  </a:lnTo>
                  <a:lnTo>
                    <a:pt x="1222" y="1202"/>
                  </a:lnTo>
                  <a:lnTo>
                    <a:pt x="1251" y="1209"/>
                  </a:lnTo>
                  <a:lnTo>
                    <a:pt x="1281" y="1217"/>
                  </a:lnTo>
                  <a:lnTo>
                    <a:pt x="1312" y="1224"/>
                  </a:lnTo>
                  <a:lnTo>
                    <a:pt x="1372" y="1239"/>
                  </a:lnTo>
                  <a:lnTo>
                    <a:pt x="1432" y="1253"/>
                  </a:lnTo>
                  <a:lnTo>
                    <a:pt x="1461" y="1260"/>
                  </a:lnTo>
                  <a:lnTo>
                    <a:pt x="1490" y="1266"/>
                  </a:lnTo>
                  <a:lnTo>
                    <a:pt x="1518" y="1272"/>
                  </a:lnTo>
                  <a:lnTo>
                    <a:pt x="1545" y="1278"/>
                  </a:lnTo>
                  <a:lnTo>
                    <a:pt x="1570" y="1284"/>
                  </a:lnTo>
                  <a:lnTo>
                    <a:pt x="1591" y="1288"/>
                  </a:lnTo>
                  <a:lnTo>
                    <a:pt x="1613" y="1293"/>
                  </a:lnTo>
                  <a:lnTo>
                    <a:pt x="1632" y="1298"/>
                  </a:lnTo>
                  <a:lnTo>
                    <a:pt x="1644" y="1300"/>
                  </a:lnTo>
                  <a:lnTo>
                    <a:pt x="1654" y="1302"/>
                  </a:lnTo>
                  <a:lnTo>
                    <a:pt x="1671" y="1306"/>
                  </a:lnTo>
                  <a:lnTo>
                    <a:pt x="1689" y="1309"/>
                  </a:lnTo>
                  <a:lnTo>
                    <a:pt x="1702" y="1312"/>
                  </a:lnTo>
                  <a:lnTo>
                    <a:pt x="1716" y="1314"/>
                  </a:lnTo>
                  <a:lnTo>
                    <a:pt x="1729" y="1316"/>
                  </a:lnTo>
                  <a:lnTo>
                    <a:pt x="1755" y="1321"/>
                  </a:lnTo>
                  <a:lnTo>
                    <a:pt x="1764" y="1323"/>
                  </a:lnTo>
                  <a:lnTo>
                    <a:pt x="1776" y="1326"/>
                  </a:lnTo>
                  <a:lnTo>
                    <a:pt x="1788" y="1328"/>
                  </a:lnTo>
                  <a:lnTo>
                    <a:pt x="1801" y="1330"/>
                  </a:lnTo>
                  <a:lnTo>
                    <a:pt x="1829" y="1335"/>
                  </a:lnTo>
                  <a:lnTo>
                    <a:pt x="1856" y="1340"/>
                  </a:lnTo>
                  <a:lnTo>
                    <a:pt x="1885" y="1344"/>
                  </a:lnTo>
                  <a:lnTo>
                    <a:pt x="1910" y="1349"/>
                  </a:lnTo>
                  <a:lnTo>
                    <a:pt x="1922" y="1351"/>
                  </a:lnTo>
                  <a:lnTo>
                    <a:pt x="1933" y="1353"/>
                  </a:lnTo>
                  <a:lnTo>
                    <a:pt x="1945" y="1356"/>
                  </a:lnTo>
                  <a:lnTo>
                    <a:pt x="1955" y="1357"/>
                  </a:lnTo>
                  <a:lnTo>
                    <a:pt x="1970" y="1359"/>
                  </a:lnTo>
                  <a:lnTo>
                    <a:pt x="1984" y="1363"/>
                  </a:lnTo>
                  <a:lnTo>
                    <a:pt x="1998" y="1364"/>
                  </a:lnTo>
                  <a:lnTo>
                    <a:pt x="2009" y="1366"/>
                  </a:lnTo>
                  <a:lnTo>
                    <a:pt x="2019" y="1369"/>
                  </a:lnTo>
                  <a:lnTo>
                    <a:pt x="2029" y="1370"/>
                  </a:lnTo>
                  <a:lnTo>
                    <a:pt x="2036" y="1371"/>
                  </a:lnTo>
                  <a:lnTo>
                    <a:pt x="2042" y="1372"/>
                  </a:lnTo>
                  <a:lnTo>
                    <a:pt x="2044" y="1372"/>
                  </a:lnTo>
                  <a:lnTo>
                    <a:pt x="2046" y="1372"/>
                  </a:lnTo>
                  <a:lnTo>
                    <a:pt x="2050" y="1373"/>
                  </a:lnTo>
                  <a:lnTo>
                    <a:pt x="2054" y="1373"/>
                  </a:lnTo>
                  <a:lnTo>
                    <a:pt x="2066" y="1376"/>
                  </a:lnTo>
                  <a:lnTo>
                    <a:pt x="2079" y="1378"/>
                  </a:lnTo>
                  <a:lnTo>
                    <a:pt x="2093" y="1380"/>
                  </a:lnTo>
                  <a:lnTo>
                    <a:pt x="2110" y="1383"/>
                  </a:lnTo>
                  <a:lnTo>
                    <a:pt x="2128" y="1385"/>
                  </a:lnTo>
                  <a:lnTo>
                    <a:pt x="2147" y="1388"/>
                  </a:lnTo>
                  <a:lnTo>
                    <a:pt x="2169" y="1391"/>
                  </a:lnTo>
                  <a:lnTo>
                    <a:pt x="2190" y="1394"/>
                  </a:lnTo>
                  <a:lnTo>
                    <a:pt x="2233" y="1401"/>
                  </a:lnTo>
                  <a:lnTo>
                    <a:pt x="2277" y="1408"/>
                  </a:lnTo>
                  <a:lnTo>
                    <a:pt x="2299" y="1411"/>
                  </a:lnTo>
                  <a:lnTo>
                    <a:pt x="2320" y="1414"/>
                  </a:lnTo>
                  <a:lnTo>
                    <a:pt x="2341" y="1417"/>
                  </a:lnTo>
                  <a:lnTo>
                    <a:pt x="2361" y="1420"/>
                  </a:lnTo>
                  <a:lnTo>
                    <a:pt x="2380" y="1423"/>
                  </a:lnTo>
                  <a:lnTo>
                    <a:pt x="2400" y="1426"/>
                  </a:lnTo>
                  <a:lnTo>
                    <a:pt x="2444" y="1431"/>
                  </a:lnTo>
                  <a:lnTo>
                    <a:pt x="2487" y="1437"/>
                  </a:lnTo>
                  <a:lnTo>
                    <a:pt x="2532" y="1443"/>
                  </a:lnTo>
                  <a:lnTo>
                    <a:pt x="2553" y="1445"/>
                  </a:lnTo>
                  <a:lnTo>
                    <a:pt x="2573" y="1449"/>
                  </a:lnTo>
                  <a:lnTo>
                    <a:pt x="2592" y="1451"/>
                  </a:lnTo>
                  <a:lnTo>
                    <a:pt x="2610" y="1454"/>
                  </a:lnTo>
                  <a:lnTo>
                    <a:pt x="2627" y="1456"/>
                  </a:lnTo>
                  <a:lnTo>
                    <a:pt x="2641" y="1457"/>
                  </a:lnTo>
                  <a:lnTo>
                    <a:pt x="2654" y="1459"/>
                  </a:lnTo>
                  <a:lnTo>
                    <a:pt x="2666" y="1461"/>
                  </a:lnTo>
                  <a:lnTo>
                    <a:pt x="2670" y="1462"/>
                  </a:lnTo>
                  <a:lnTo>
                    <a:pt x="2672" y="1462"/>
                  </a:lnTo>
                  <a:lnTo>
                    <a:pt x="2672" y="1462"/>
                  </a:lnTo>
                  <a:lnTo>
                    <a:pt x="2676" y="1462"/>
                  </a:lnTo>
                  <a:lnTo>
                    <a:pt x="2678" y="1462"/>
                  </a:lnTo>
                  <a:lnTo>
                    <a:pt x="2687" y="1463"/>
                  </a:lnTo>
                  <a:lnTo>
                    <a:pt x="2699" y="1465"/>
                  </a:lnTo>
                  <a:lnTo>
                    <a:pt x="2713" y="1466"/>
                  </a:lnTo>
                  <a:lnTo>
                    <a:pt x="2718" y="1468"/>
                  </a:lnTo>
                  <a:lnTo>
                    <a:pt x="2724" y="1468"/>
                  </a:lnTo>
                  <a:lnTo>
                    <a:pt x="2738" y="1470"/>
                  </a:lnTo>
                  <a:lnTo>
                    <a:pt x="2753" y="1471"/>
                  </a:lnTo>
                  <a:lnTo>
                    <a:pt x="2771" y="1473"/>
                  </a:lnTo>
                  <a:lnTo>
                    <a:pt x="2788" y="1476"/>
                  </a:lnTo>
                  <a:lnTo>
                    <a:pt x="2806" y="1478"/>
                  </a:lnTo>
                  <a:lnTo>
                    <a:pt x="2821" y="1479"/>
                  </a:lnTo>
                  <a:lnTo>
                    <a:pt x="2837" y="1481"/>
                  </a:lnTo>
                  <a:lnTo>
                    <a:pt x="2866" y="1485"/>
                  </a:lnTo>
                  <a:lnTo>
                    <a:pt x="2880" y="1486"/>
                  </a:lnTo>
                  <a:lnTo>
                    <a:pt x="2893" y="1488"/>
                  </a:lnTo>
                  <a:lnTo>
                    <a:pt x="2907" y="1490"/>
                  </a:lnTo>
                  <a:lnTo>
                    <a:pt x="2919" y="1491"/>
                  </a:lnTo>
                  <a:lnTo>
                    <a:pt x="2930" y="1492"/>
                  </a:lnTo>
                  <a:lnTo>
                    <a:pt x="2938" y="1493"/>
                  </a:lnTo>
                  <a:lnTo>
                    <a:pt x="2942" y="1493"/>
                  </a:lnTo>
                  <a:lnTo>
                    <a:pt x="2944" y="1494"/>
                  </a:lnTo>
                  <a:lnTo>
                    <a:pt x="2946" y="1494"/>
                  </a:lnTo>
                  <a:lnTo>
                    <a:pt x="2948" y="1494"/>
                  </a:lnTo>
                  <a:lnTo>
                    <a:pt x="2952" y="1494"/>
                  </a:lnTo>
                  <a:lnTo>
                    <a:pt x="2955" y="1495"/>
                  </a:lnTo>
                  <a:lnTo>
                    <a:pt x="2959" y="1495"/>
                  </a:lnTo>
                  <a:lnTo>
                    <a:pt x="2963" y="1495"/>
                  </a:lnTo>
                  <a:lnTo>
                    <a:pt x="2963" y="1495"/>
                  </a:lnTo>
                  <a:lnTo>
                    <a:pt x="2965" y="1497"/>
                  </a:lnTo>
                  <a:lnTo>
                    <a:pt x="2967" y="1497"/>
                  </a:lnTo>
                  <a:lnTo>
                    <a:pt x="2971" y="1497"/>
                  </a:lnTo>
                  <a:lnTo>
                    <a:pt x="2975" y="1498"/>
                  </a:lnTo>
                  <a:lnTo>
                    <a:pt x="2983" y="1498"/>
                  </a:lnTo>
                  <a:lnTo>
                    <a:pt x="2989" y="1499"/>
                  </a:lnTo>
                  <a:lnTo>
                    <a:pt x="2998" y="1500"/>
                  </a:lnTo>
                  <a:lnTo>
                    <a:pt x="3016" y="1501"/>
                  </a:lnTo>
                  <a:lnTo>
                    <a:pt x="3025" y="1502"/>
                  </a:lnTo>
                  <a:lnTo>
                    <a:pt x="3037" y="1504"/>
                  </a:lnTo>
                  <a:lnTo>
                    <a:pt x="3051" y="1505"/>
                  </a:lnTo>
                  <a:lnTo>
                    <a:pt x="3064" y="1507"/>
                  </a:lnTo>
                  <a:lnTo>
                    <a:pt x="3078" y="1508"/>
                  </a:lnTo>
                  <a:lnTo>
                    <a:pt x="3093" y="1509"/>
                  </a:lnTo>
                  <a:lnTo>
                    <a:pt x="3111" y="1512"/>
                  </a:lnTo>
                  <a:lnTo>
                    <a:pt x="3126" y="1513"/>
                  </a:lnTo>
                  <a:lnTo>
                    <a:pt x="3163" y="1516"/>
                  </a:lnTo>
                  <a:lnTo>
                    <a:pt x="3200" y="1521"/>
                  </a:lnTo>
                  <a:lnTo>
                    <a:pt x="3241" y="1525"/>
                  </a:lnTo>
                  <a:lnTo>
                    <a:pt x="3282" y="1529"/>
                  </a:lnTo>
                  <a:lnTo>
                    <a:pt x="3325" y="1533"/>
                  </a:lnTo>
                  <a:lnTo>
                    <a:pt x="3367" y="1537"/>
                  </a:lnTo>
                  <a:lnTo>
                    <a:pt x="3455" y="1547"/>
                  </a:lnTo>
                  <a:lnTo>
                    <a:pt x="3498" y="1550"/>
                  </a:lnTo>
                  <a:lnTo>
                    <a:pt x="3540" y="1555"/>
                  </a:lnTo>
                  <a:lnTo>
                    <a:pt x="3579" y="1558"/>
                  </a:lnTo>
                  <a:lnTo>
                    <a:pt x="3618" y="1563"/>
                  </a:lnTo>
                  <a:lnTo>
                    <a:pt x="3624" y="1565"/>
                  </a:lnTo>
                  <a:lnTo>
                    <a:pt x="3626" y="1568"/>
                  </a:lnTo>
                  <a:lnTo>
                    <a:pt x="3622" y="1571"/>
                  </a:lnTo>
                  <a:lnTo>
                    <a:pt x="3616" y="1572"/>
                  </a:lnTo>
                  <a:lnTo>
                    <a:pt x="3577" y="1568"/>
                  </a:lnTo>
                  <a:lnTo>
                    <a:pt x="3536" y="1564"/>
                  </a:lnTo>
                  <a:lnTo>
                    <a:pt x="3496" y="1559"/>
                  </a:lnTo>
                  <a:lnTo>
                    <a:pt x="3453" y="1556"/>
                  </a:lnTo>
                  <a:lnTo>
                    <a:pt x="3365" y="1547"/>
                  </a:lnTo>
                  <a:lnTo>
                    <a:pt x="3323" y="1542"/>
                  </a:lnTo>
                  <a:lnTo>
                    <a:pt x="3280" y="1538"/>
                  </a:lnTo>
                  <a:lnTo>
                    <a:pt x="3239" y="1534"/>
                  </a:lnTo>
                  <a:lnTo>
                    <a:pt x="3198" y="1529"/>
                  </a:lnTo>
                  <a:lnTo>
                    <a:pt x="3159" y="1526"/>
                  </a:lnTo>
                  <a:lnTo>
                    <a:pt x="3125" y="1522"/>
                  </a:lnTo>
                  <a:lnTo>
                    <a:pt x="3107" y="1521"/>
                  </a:lnTo>
                  <a:lnTo>
                    <a:pt x="3091" y="1519"/>
                  </a:lnTo>
                  <a:lnTo>
                    <a:pt x="3076" y="1518"/>
                  </a:lnTo>
                  <a:lnTo>
                    <a:pt x="3062" y="1516"/>
                  </a:lnTo>
                  <a:lnTo>
                    <a:pt x="3049" y="1514"/>
                  </a:lnTo>
                  <a:lnTo>
                    <a:pt x="3035" y="1513"/>
                  </a:lnTo>
                  <a:lnTo>
                    <a:pt x="3023" y="1512"/>
                  </a:lnTo>
                  <a:lnTo>
                    <a:pt x="3012" y="1511"/>
                  </a:lnTo>
                  <a:lnTo>
                    <a:pt x="2994" y="1509"/>
                  </a:lnTo>
                  <a:lnTo>
                    <a:pt x="2987" y="1508"/>
                  </a:lnTo>
                  <a:lnTo>
                    <a:pt x="2979" y="1507"/>
                  </a:lnTo>
                  <a:lnTo>
                    <a:pt x="2973" y="1507"/>
                  </a:lnTo>
                  <a:lnTo>
                    <a:pt x="2967" y="1506"/>
                  </a:lnTo>
                  <a:lnTo>
                    <a:pt x="2965" y="1506"/>
                  </a:lnTo>
                  <a:lnTo>
                    <a:pt x="2963" y="1505"/>
                  </a:lnTo>
                  <a:lnTo>
                    <a:pt x="2961" y="1505"/>
                  </a:lnTo>
                  <a:lnTo>
                    <a:pt x="2959" y="1505"/>
                  </a:lnTo>
                  <a:lnTo>
                    <a:pt x="2957" y="1505"/>
                  </a:lnTo>
                  <a:lnTo>
                    <a:pt x="2952" y="1505"/>
                  </a:lnTo>
                  <a:lnTo>
                    <a:pt x="2950" y="1504"/>
                  </a:lnTo>
                  <a:lnTo>
                    <a:pt x="2946" y="1504"/>
                  </a:lnTo>
                  <a:lnTo>
                    <a:pt x="2944" y="1504"/>
                  </a:lnTo>
                  <a:lnTo>
                    <a:pt x="2942" y="1502"/>
                  </a:lnTo>
                  <a:lnTo>
                    <a:pt x="2938" y="1502"/>
                  </a:lnTo>
                  <a:lnTo>
                    <a:pt x="2934" y="1502"/>
                  </a:lnTo>
                  <a:lnTo>
                    <a:pt x="2926" y="1501"/>
                  </a:lnTo>
                  <a:lnTo>
                    <a:pt x="2917" y="1500"/>
                  </a:lnTo>
                  <a:lnTo>
                    <a:pt x="2905" y="1499"/>
                  </a:lnTo>
                  <a:lnTo>
                    <a:pt x="2891" y="1497"/>
                  </a:lnTo>
                  <a:lnTo>
                    <a:pt x="2878" y="1495"/>
                  </a:lnTo>
                  <a:lnTo>
                    <a:pt x="2862" y="1494"/>
                  </a:lnTo>
                  <a:lnTo>
                    <a:pt x="2833" y="1491"/>
                  </a:lnTo>
                  <a:lnTo>
                    <a:pt x="2818" y="1488"/>
                  </a:lnTo>
                  <a:lnTo>
                    <a:pt x="2802" y="1486"/>
                  </a:lnTo>
                  <a:lnTo>
                    <a:pt x="2784" y="1485"/>
                  </a:lnTo>
                  <a:lnTo>
                    <a:pt x="2767" y="1483"/>
                  </a:lnTo>
                  <a:lnTo>
                    <a:pt x="2750" y="1480"/>
                  </a:lnTo>
                  <a:lnTo>
                    <a:pt x="2734" y="1478"/>
                  </a:lnTo>
                  <a:lnTo>
                    <a:pt x="2720" y="1477"/>
                  </a:lnTo>
                  <a:lnTo>
                    <a:pt x="2715" y="1476"/>
                  </a:lnTo>
                  <a:lnTo>
                    <a:pt x="2709" y="1476"/>
                  </a:lnTo>
                  <a:lnTo>
                    <a:pt x="2695" y="1473"/>
                  </a:lnTo>
                  <a:lnTo>
                    <a:pt x="2683" y="1472"/>
                  </a:lnTo>
                  <a:lnTo>
                    <a:pt x="2676" y="1471"/>
                  </a:lnTo>
                  <a:lnTo>
                    <a:pt x="2672" y="1471"/>
                  </a:lnTo>
                  <a:lnTo>
                    <a:pt x="2670" y="1471"/>
                  </a:lnTo>
                  <a:lnTo>
                    <a:pt x="2668" y="1471"/>
                  </a:lnTo>
                  <a:lnTo>
                    <a:pt x="2666" y="1470"/>
                  </a:lnTo>
                  <a:lnTo>
                    <a:pt x="2662" y="1470"/>
                  </a:lnTo>
                  <a:lnTo>
                    <a:pt x="2650" y="1469"/>
                  </a:lnTo>
                  <a:lnTo>
                    <a:pt x="2639" y="1466"/>
                  </a:lnTo>
                  <a:lnTo>
                    <a:pt x="2623" y="1464"/>
                  </a:lnTo>
                  <a:lnTo>
                    <a:pt x="2606" y="1463"/>
                  </a:lnTo>
                  <a:lnTo>
                    <a:pt x="2588" y="1461"/>
                  </a:lnTo>
                  <a:lnTo>
                    <a:pt x="2569" y="1457"/>
                  </a:lnTo>
                  <a:lnTo>
                    <a:pt x="2549" y="1455"/>
                  </a:lnTo>
                  <a:lnTo>
                    <a:pt x="2528" y="1452"/>
                  </a:lnTo>
                  <a:lnTo>
                    <a:pt x="2485" y="1447"/>
                  </a:lnTo>
                  <a:lnTo>
                    <a:pt x="2441" y="1441"/>
                  </a:lnTo>
                  <a:lnTo>
                    <a:pt x="2398" y="1435"/>
                  </a:lnTo>
                  <a:lnTo>
                    <a:pt x="2376" y="1431"/>
                  </a:lnTo>
                  <a:lnTo>
                    <a:pt x="2357" y="1429"/>
                  </a:lnTo>
                  <a:lnTo>
                    <a:pt x="2338" y="1427"/>
                  </a:lnTo>
                  <a:lnTo>
                    <a:pt x="2316" y="1423"/>
                  </a:lnTo>
                  <a:lnTo>
                    <a:pt x="2295" y="1420"/>
                  </a:lnTo>
                  <a:lnTo>
                    <a:pt x="2273" y="1416"/>
                  </a:lnTo>
                  <a:lnTo>
                    <a:pt x="2229" y="1411"/>
                  </a:lnTo>
                  <a:lnTo>
                    <a:pt x="2186" y="1404"/>
                  </a:lnTo>
                  <a:lnTo>
                    <a:pt x="2165" y="1400"/>
                  </a:lnTo>
                  <a:lnTo>
                    <a:pt x="2143" y="1397"/>
                  </a:lnTo>
                  <a:lnTo>
                    <a:pt x="2124" y="1394"/>
                  </a:lnTo>
                  <a:lnTo>
                    <a:pt x="2106" y="1391"/>
                  </a:lnTo>
                  <a:lnTo>
                    <a:pt x="2089" y="1388"/>
                  </a:lnTo>
                  <a:lnTo>
                    <a:pt x="2075" y="1386"/>
                  </a:lnTo>
                  <a:lnTo>
                    <a:pt x="2062" y="1385"/>
                  </a:lnTo>
                  <a:lnTo>
                    <a:pt x="2050" y="1383"/>
                  </a:lnTo>
                  <a:lnTo>
                    <a:pt x="2046" y="1383"/>
                  </a:lnTo>
                  <a:lnTo>
                    <a:pt x="2042" y="1381"/>
                  </a:lnTo>
                  <a:lnTo>
                    <a:pt x="2040" y="1381"/>
                  </a:lnTo>
                  <a:lnTo>
                    <a:pt x="2038" y="1380"/>
                  </a:lnTo>
                  <a:lnTo>
                    <a:pt x="2033" y="1380"/>
                  </a:lnTo>
                  <a:lnTo>
                    <a:pt x="2025" y="1378"/>
                  </a:lnTo>
                  <a:lnTo>
                    <a:pt x="2015" y="1377"/>
                  </a:lnTo>
                  <a:lnTo>
                    <a:pt x="2005" y="1376"/>
                  </a:lnTo>
                  <a:lnTo>
                    <a:pt x="1994" y="1373"/>
                  </a:lnTo>
                  <a:lnTo>
                    <a:pt x="1980" y="1371"/>
                  </a:lnTo>
                  <a:lnTo>
                    <a:pt x="1966" y="1369"/>
                  </a:lnTo>
                  <a:lnTo>
                    <a:pt x="1951" y="1366"/>
                  </a:lnTo>
                  <a:lnTo>
                    <a:pt x="1941" y="1364"/>
                  </a:lnTo>
                  <a:lnTo>
                    <a:pt x="1930" y="1363"/>
                  </a:lnTo>
                  <a:lnTo>
                    <a:pt x="1918" y="1360"/>
                  </a:lnTo>
                  <a:lnTo>
                    <a:pt x="1906" y="1358"/>
                  </a:lnTo>
                  <a:lnTo>
                    <a:pt x="1879" y="1353"/>
                  </a:lnTo>
                  <a:lnTo>
                    <a:pt x="1852" y="1349"/>
                  </a:lnTo>
                  <a:lnTo>
                    <a:pt x="1825" y="1344"/>
                  </a:lnTo>
                  <a:lnTo>
                    <a:pt x="1797" y="1338"/>
                  </a:lnTo>
                  <a:lnTo>
                    <a:pt x="1784" y="1336"/>
                  </a:lnTo>
                  <a:lnTo>
                    <a:pt x="1772" y="1334"/>
                  </a:lnTo>
                  <a:lnTo>
                    <a:pt x="1761" y="1333"/>
                  </a:lnTo>
                  <a:lnTo>
                    <a:pt x="1749" y="1330"/>
                  </a:lnTo>
                  <a:lnTo>
                    <a:pt x="1724" y="1326"/>
                  </a:lnTo>
                  <a:lnTo>
                    <a:pt x="1712" y="1323"/>
                  </a:lnTo>
                  <a:lnTo>
                    <a:pt x="1698" y="1321"/>
                  </a:lnTo>
                  <a:lnTo>
                    <a:pt x="1683" y="1317"/>
                  </a:lnTo>
                  <a:lnTo>
                    <a:pt x="1667" y="1315"/>
                  </a:lnTo>
                  <a:lnTo>
                    <a:pt x="1648" y="1310"/>
                  </a:lnTo>
                  <a:lnTo>
                    <a:pt x="1638" y="1308"/>
                  </a:lnTo>
                  <a:lnTo>
                    <a:pt x="1626" y="1306"/>
                  </a:lnTo>
                  <a:lnTo>
                    <a:pt x="1609" y="1302"/>
                  </a:lnTo>
                  <a:lnTo>
                    <a:pt x="1588" y="1298"/>
                  </a:lnTo>
                  <a:lnTo>
                    <a:pt x="1564" y="1292"/>
                  </a:lnTo>
                  <a:lnTo>
                    <a:pt x="1539" y="1287"/>
                  </a:lnTo>
                  <a:lnTo>
                    <a:pt x="1514" y="1281"/>
                  </a:lnTo>
                  <a:lnTo>
                    <a:pt x="1485" y="1276"/>
                  </a:lnTo>
                  <a:lnTo>
                    <a:pt x="1457" y="1269"/>
                  </a:lnTo>
                  <a:lnTo>
                    <a:pt x="1426" y="1262"/>
                  </a:lnTo>
                  <a:lnTo>
                    <a:pt x="1366" y="1248"/>
                  </a:lnTo>
                  <a:lnTo>
                    <a:pt x="1304" y="1234"/>
                  </a:lnTo>
                  <a:lnTo>
                    <a:pt x="1275" y="1226"/>
                  </a:lnTo>
                  <a:lnTo>
                    <a:pt x="1244" y="1219"/>
                  </a:lnTo>
                  <a:lnTo>
                    <a:pt x="1215" y="1210"/>
                  </a:lnTo>
                  <a:lnTo>
                    <a:pt x="1187" y="1202"/>
                  </a:lnTo>
                  <a:lnTo>
                    <a:pt x="1158" y="1194"/>
                  </a:lnTo>
                  <a:lnTo>
                    <a:pt x="1129" y="1185"/>
                  </a:lnTo>
                  <a:lnTo>
                    <a:pt x="1098" y="1174"/>
                  </a:lnTo>
                  <a:lnTo>
                    <a:pt x="1067" y="1164"/>
                  </a:lnTo>
                  <a:lnTo>
                    <a:pt x="1003" y="1143"/>
                  </a:lnTo>
                  <a:lnTo>
                    <a:pt x="972" y="1131"/>
                  </a:lnTo>
                  <a:lnTo>
                    <a:pt x="941" y="1121"/>
                  </a:lnTo>
                  <a:lnTo>
                    <a:pt x="909" y="1109"/>
                  </a:lnTo>
                  <a:lnTo>
                    <a:pt x="880" y="1099"/>
                  </a:lnTo>
                  <a:lnTo>
                    <a:pt x="853" y="1089"/>
                  </a:lnTo>
                  <a:lnTo>
                    <a:pt x="826" y="1080"/>
                  </a:lnTo>
                  <a:lnTo>
                    <a:pt x="803" y="1071"/>
                  </a:lnTo>
                  <a:lnTo>
                    <a:pt x="781" y="1064"/>
                  </a:lnTo>
                  <a:lnTo>
                    <a:pt x="772" y="1060"/>
                  </a:lnTo>
                  <a:lnTo>
                    <a:pt x="764" y="1057"/>
                  </a:lnTo>
                  <a:lnTo>
                    <a:pt x="756" y="1054"/>
                  </a:lnTo>
                  <a:lnTo>
                    <a:pt x="746" y="1051"/>
                  </a:lnTo>
                  <a:lnTo>
                    <a:pt x="746" y="1051"/>
                  </a:lnTo>
                  <a:lnTo>
                    <a:pt x="744" y="1050"/>
                  </a:lnTo>
                  <a:lnTo>
                    <a:pt x="744" y="1050"/>
                  </a:lnTo>
                  <a:lnTo>
                    <a:pt x="746" y="1051"/>
                  </a:lnTo>
                  <a:lnTo>
                    <a:pt x="742" y="1050"/>
                  </a:lnTo>
                  <a:lnTo>
                    <a:pt x="738" y="1047"/>
                  </a:lnTo>
                  <a:lnTo>
                    <a:pt x="733" y="1045"/>
                  </a:lnTo>
                  <a:lnTo>
                    <a:pt x="727" y="1043"/>
                  </a:lnTo>
                  <a:lnTo>
                    <a:pt x="721" y="1039"/>
                  </a:lnTo>
                  <a:lnTo>
                    <a:pt x="713" y="1036"/>
                  </a:lnTo>
                  <a:lnTo>
                    <a:pt x="707" y="1034"/>
                  </a:lnTo>
                  <a:lnTo>
                    <a:pt x="698" y="1030"/>
                  </a:lnTo>
                  <a:lnTo>
                    <a:pt x="688" y="1025"/>
                  </a:lnTo>
                  <a:lnTo>
                    <a:pt x="676" y="1018"/>
                  </a:lnTo>
                  <a:lnTo>
                    <a:pt x="667" y="1014"/>
                  </a:lnTo>
                  <a:lnTo>
                    <a:pt x="655" y="1009"/>
                  </a:lnTo>
                  <a:lnTo>
                    <a:pt x="643" y="1002"/>
                  </a:lnTo>
                  <a:lnTo>
                    <a:pt x="630" y="996"/>
                  </a:lnTo>
                  <a:lnTo>
                    <a:pt x="602" y="981"/>
                  </a:lnTo>
                  <a:lnTo>
                    <a:pt x="573" y="967"/>
                  </a:lnTo>
                  <a:lnTo>
                    <a:pt x="560" y="959"/>
                  </a:lnTo>
                  <a:lnTo>
                    <a:pt x="546" y="950"/>
                  </a:lnTo>
                  <a:lnTo>
                    <a:pt x="531" y="940"/>
                  </a:lnTo>
                  <a:lnTo>
                    <a:pt x="515" y="931"/>
                  </a:lnTo>
                  <a:lnTo>
                    <a:pt x="499" y="922"/>
                  </a:lnTo>
                  <a:lnTo>
                    <a:pt x="486" y="914"/>
                  </a:lnTo>
                  <a:lnTo>
                    <a:pt x="474" y="906"/>
                  </a:lnTo>
                  <a:lnTo>
                    <a:pt x="465" y="900"/>
                  </a:lnTo>
                  <a:lnTo>
                    <a:pt x="453" y="893"/>
                  </a:lnTo>
                  <a:lnTo>
                    <a:pt x="445" y="886"/>
                  </a:lnTo>
                  <a:lnTo>
                    <a:pt x="441" y="883"/>
                  </a:lnTo>
                  <a:lnTo>
                    <a:pt x="439" y="881"/>
                  </a:lnTo>
                  <a:lnTo>
                    <a:pt x="435" y="880"/>
                  </a:lnTo>
                  <a:lnTo>
                    <a:pt x="435" y="879"/>
                  </a:lnTo>
                  <a:lnTo>
                    <a:pt x="433" y="879"/>
                  </a:lnTo>
                  <a:lnTo>
                    <a:pt x="433" y="878"/>
                  </a:lnTo>
                  <a:lnTo>
                    <a:pt x="433" y="878"/>
                  </a:lnTo>
                  <a:lnTo>
                    <a:pt x="431" y="876"/>
                  </a:lnTo>
                  <a:lnTo>
                    <a:pt x="426" y="873"/>
                  </a:lnTo>
                  <a:lnTo>
                    <a:pt x="422" y="869"/>
                  </a:lnTo>
                  <a:lnTo>
                    <a:pt x="414" y="865"/>
                  </a:lnTo>
                  <a:lnTo>
                    <a:pt x="404" y="857"/>
                  </a:lnTo>
                  <a:lnTo>
                    <a:pt x="398" y="852"/>
                  </a:lnTo>
                  <a:lnTo>
                    <a:pt x="391" y="846"/>
                  </a:lnTo>
                  <a:lnTo>
                    <a:pt x="383" y="840"/>
                  </a:lnTo>
                  <a:lnTo>
                    <a:pt x="375" y="835"/>
                  </a:lnTo>
                  <a:lnTo>
                    <a:pt x="367" y="826"/>
                  </a:lnTo>
                  <a:lnTo>
                    <a:pt x="358" y="818"/>
                  </a:lnTo>
                  <a:lnTo>
                    <a:pt x="346" y="808"/>
                  </a:lnTo>
                  <a:lnTo>
                    <a:pt x="334" y="797"/>
                  </a:lnTo>
                  <a:lnTo>
                    <a:pt x="323" y="786"/>
                  </a:lnTo>
                  <a:lnTo>
                    <a:pt x="309" y="773"/>
                  </a:lnTo>
                  <a:lnTo>
                    <a:pt x="295" y="759"/>
                  </a:lnTo>
                  <a:lnTo>
                    <a:pt x="282" y="746"/>
                  </a:lnTo>
                  <a:lnTo>
                    <a:pt x="270" y="732"/>
                  </a:lnTo>
                  <a:lnTo>
                    <a:pt x="259" y="719"/>
                  </a:lnTo>
                  <a:lnTo>
                    <a:pt x="247" y="707"/>
                  </a:lnTo>
                  <a:lnTo>
                    <a:pt x="235" y="693"/>
                  </a:lnTo>
                  <a:lnTo>
                    <a:pt x="226" y="678"/>
                  </a:lnTo>
                  <a:lnTo>
                    <a:pt x="214" y="664"/>
                  </a:lnTo>
                  <a:lnTo>
                    <a:pt x="204" y="650"/>
                  </a:lnTo>
                  <a:lnTo>
                    <a:pt x="194" y="637"/>
                  </a:lnTo>
                  <a:lnTo>
                    <a:pt x="191" y="631"/>
                  </a:lnTo>
                  <a:lnTo>
                    <a:pt x="187" y="626"/>
                  </a:lnTo>
                  <a:lnTo>
                    <a:pt x="185" y="620"/>
                  </a:lnTo>
                  <a:lnTo>
                    <a:pt x="181" y="616"/>
                  </a:lnTo>
                  <a:lnTo>
                    <a:pt x="177" y="610"/>
                  </a:lnTo>
                  <a:lnTo>
                    <a:pt x="173" y="605"/>
                  </a:lnTo>
                  <a:lnTo>
                    <a:pt x="171" y="601"/>
                  </a:lnTo>
                  <a:lnTo>
                    <a:pt x="167" y="597"/>
                  </a:lnTo>
                  <a:lnTo>
                    <a:pt x="163" y="590"/>
                  </a:lnTo>
                  <a:lnTo>
                    <a:pt x="159" y="582"/>
                  </a:lnTo>
                  <a:lnTo>
                    <a:pt x="158" y="579"/>
                  </a:lnTo>
                  <a:lnTo>
                    <a:pt x="154" y="574"/>
                  </a:lnTo>
                  <a:lnTo>
                    <a:pt x="152" y="568"/>
                  </a:lnTo>
                  <a:lnTo>
                    <a:pt x="148" y="562"/>
                  </a:lnTo>
                  <a:lnTo>
                    <a:pt x="144" y="555"/>
                  </a:lnTo>
                  <a:lnTo>
                    <a:pt x="140" y="547"/>
                  </a:lnTo>
                  <a:lnTo>
                    <a:pt x="136" y="539"/>
                  </a:lnTo>
                  <a:lnTo>
                    <a:pt x="132" y="530"/>
                  </a:lnTo>
                  <a:lnTo>
                    <a:pt x="126" y="517"/>
                  </a:lnTo>
                  <a:lnTo>
                    <a:pt x="123" y="510"/>
                  </a:lnTo>
                  <a:lnTo>
                    <a:pt x="119" y="503"/>
                  </a:lnTo>
                  <a:lnTo>
                    <a:pt x="115" y="496"/>
                  </a:lnTo>
                  <a:lnTo>
                    <a:pt x="111" y="488"/>
                  </a:lnTo>
                  <a:lnTo>
                    <a:pt x="107" y="479"/>
                  </a:lnTo>
                  <a:lnTo>
                    <a:pt x="103" y="470"/>
                  </a:lnTo>
                  <a:lnTo>
                    <a:pt x="99" y="460"/>
                  </a:lnTo>
                  <a:lnTo>
                    <a:pt x="95" y="449"/>
                  </a:lnTo>
                  <a:lnTo>
                    <a:pt x="90" y="439"/>
                  </a:lnTo>
                  <a:lnTo>
                    <a:pt x="86" y="427"/>
                  </a:lnTo>
                  <a:lnTo>
                    <a:pt x="82" y="416"/>
                  </a:lnTo>
                  <a:lnTo>
                    <a:pt x="78" y="403"/>
                  </a:lnTo>
                  <a:lnTo>
                    <a:pt x="74" y="389"/>
                  </a:lnTo>
                  <a:lnTo>
                    <a:pt x="70" y="374"/>
                  </a:lnTo>
                  <a:lnTo>
                    <a:pt x="66" y="358"/>
                  </a:lnTo>
                  <a:lnTo>
                    <a:pt x="62" y="339"/>
                  </a:lnTo>
                  <a:lnTo>
                    <a:pt x="56" y="318"/>
                  </a:lnTo>
                  <a:lnTo>
                    <a:pt x="53" y="297"/>
                  </a:lnTo>
                  <a:lnTo>
                    <a:pt x="49" y="275"/>
                  </a:lnTo>
                  <a:lnTo>
                    <a:pt x="45" y="252"/>
                  </a:lnTo>
                  <a:lnTo>
                    <a:pt x="39" y="227"/>
                  </a:lnTo>
                  <a:lnTo>
                    <a:pt x="35" y="203"/>
                  </a:lnTo>
                  <a:lnTo>
                    <a:pt x="25" y="153"/>
                  </a:lnTo>
                  <a:lnTo>
                    <a:pt x="18" y="103"/>
                  </a:lnTo>
                  <a:lnTo>
                    <a:pt x="14" y="77"/>
                  </a:lnTo>
                  <a:lnTo>
                    <a:pt x="8" y="53"/>
                  </a:lnTo>
                  <a:lnTo>
                    <a:pt x="4" y="28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2120900" y="1317625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8 w 33"/>
                <a:gd name="T5" fmla="*/ 17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4 w 33"/>
                <a:gd name="T21" fmla="*/ 3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8" y="17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2120900" y="1317625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8 w 33"/>
                <a:gd name="T5" fmla="*/ 17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4 w 33"/>
                <a:gd name="T21" fmla="*/ 3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8" y="17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1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2235200" y="214947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8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8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2235200" y="214947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8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8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2332038" y="3189288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3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3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2332038" y="3189288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3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3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2378075" y="2416175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1 w 33"/>
                <a:gd name="T3" fmla="*/ 12 h 19"/>
                <a:gd name="T4" fmla="*/ 27 w 33"/>
                <a:gd name="T5" fmla="*/ 16 h 19"/>
                <a:gd name="T6" fmla="*/ 21 w 33"/>
                <a:gd name="T7" fmla="*/ 18 h 19"/>
                <a:gd name="T8" fmla="*/ 15 w 33"/>
                <a:gd name="T9" fmla="*/ 19 h 19"/>
                <a:gd name="T10" fmla="*/ 9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9 w 33"/>
                <a:gd name="T23" fmla="*/ 0 h 19"/>
                <a:gd name="T24" fmla="*/ 15 w 33"/>
                <a:gd name="T25" fmla="*/ 0 h 19"/>
                <a:gd name="T26" fmla="*/ 21 w 33"/>
                <a:gd name="T27" fmla="*/ 0 h 19"/>
                <a:gd name="T28" fmla="*/ 27 w 33"/>
                <a:gd name="T29" fmla="*/ 2 h 19"/>
                <a:gd name="T30" fmla="*/ 31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1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19"/>
                  </a:lnTo>
                  <a:lnTo>
                    <a:pt x="9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8"/>
            <p:cNvSpPr>
              <a:spLocks/>
            </p:cNvSpPr>
            <p:nvPr/>
          </p:nvSpPr>
          <p:spPr bwMode="auto">
            <a:xfrm>
              <a:off x="2378075" y="2416175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1 w 33"/>
                <a:gd name="T3" fmla="*/ 12 h 19"/>
                <a:gd name="T4" fmla="*/ 27 w 33"/>
                <a:gd name="T5" fmla="*/ 16 h 19"/>
                <a:gd name="T6" fmla="*/ 21 w 33"/>
                <a:gd name="T7" fmla="*/ 18 h 19"/>
                <a:gd name="T8" fmla="*/ 15 w 33"/>
                <a:gd name="T9" fmla="*/ 19 h 19"/>
                <a:gd name="T10" fmla="*/ 9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9 w 33"/>
                <a:gd name="T23" fmla="*/ 0 h 19"/>
                <a:gd name="T24" fmla="*/ 15 w 33"/>
                <a:gd name="T25" fmla="*/ 0 h 19"/>
                <a:gd name="T26" fmla="*/ 21 w 33"/>
                <a:gd name="T27" fmla="*/ 0 h 19"/>
                <a:gd name="T28" fmla="*/ 27 w 33"/>
                <a:gd name="T29" fmla="*/ 2 h 19"/>
                <a:gd name="T30" fmla="*/ 31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1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19"/>
                  </a:lnTo>
                  <a:lnTo>
                    <a:pt x="9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9"/>
            <p:cNvSpPr>
              <a:spLocks/>
            </p:cNvSpPr>
            <p:nvPr/>
          </p:nvSpPr>
          <p:spPr bwMode="auto">
            <a:xfrm>
              <a:off x="2408238" y="3502025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1 w 33"/>
                <a:gd name="T3" fmla="*/ 12 h 19"/>
                <a:gd name="T4" fmla="*/ 27 w 33"/>
                <a:gd name="T5" fmla="*/ 16 h 19"/>
                <a:gd name="T6" fmla="*/ 21 w 33"/>
                <a:gd name="T7" fmla="*/ 18 h 19"/>
                <a:gd name="T8" fmla="*/ 16 w 33"/>
                <a:gd name="T9" fmla="*/ 19 h 19"/>
                <a:gd name="T10" fmla="*/ 10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10 w 33"/>
                <a:gd name="T23" fmla="*/ 0 h 19"/>
                <a:gd name="T24" fmla="*/ 16 w 33"/>
                <a:gd name="T25" fmla="*/ 0 h 19"/>
                <a:gd name="T26" fmla="*/ 21 w 33"/>
                <a:gd name="T27" fmla="*/ 0 h 19"/>
                <a:gd name="T28" fmla="*/ 27 w 33"/>
                <a:gd name="T29" fmla="*/ 2 h 19"/>
                <a:gd name="T30" fmla="*/ 31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1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6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2408238" y="3502025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1 w 33"/>
                <a:gd name="T3" fmla="*/ 12 h 19"/>
                <a:gd name="T4" fmla="*/ 27 w 33"/>
                <a:gd name="T5" fmla="*/ 16 h 19"/>
                <a:gd name="T6" fmla="*/ 21 w 33"/>
                <a:gd name="T7" fmla="*/ 18 h 19"/>
                <a:gd name="T8" fmla="*/ 16 w 33"/>
                <a:gd name="T9" fmla="*/ 19 h 19"/>
                <a:gd name="T10" fmla="*/ 10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10 w 33"/>
                <a:gd name="T23" fmla="*/ 0 h 19"/>
                <a:gd name="T24" fmla="*/ 16 w 33"/>
                <a:gd name="T25" fmla="*/ 0 h 19"/>
                <a:gd name="T26" fmla="*/ 21 w 33"/>
                <a:gd name="T27" fmla="*/ 0 h 19"/>
                <a:gd name="T28" fmla="*/ 27 w 33"/>
                <a:gd name="T29" fmla="*/ 2 h 19"/>
                <a:gd name="T30" fmla="*/ 31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1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6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>
              <a:off x="2532063" y="2981325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1 w 33"/>
                <a:gd name="T3" fmla="*/ 12 h 19"/>
                <a:gd name="T4" fmla="*/ 27 w 33"/>
                <a:gd name="T5" fmla="*/ 16 h 19"/>
                <a:gd name="T6" fmla="*/ 21 w 33"/>
                <a:gd name="T7" fmla="*/ 18 h 19"/>
                <a:gd name="T8" fmla="*/ 15 w 33"/>
                <a:gd name="T9" fmla="*/ 19 h 19"/>
                <a:gd name="T10" fmla="*/ 10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10 w 33"/>
                <a:gd name="T23" fmla="*/ 0 h 19"/>
                <a:gd name="T24" fmla="*/ 15 w 33"/>
                <a:gd name="T25" fmla="*/ 0 h 19"/>
                <a:gd name="T26" fmla="*/ 21 w 33"/>
                <a:gd name="T27" fmla="*/ 0 h 19"/>
                <a:gd name="T28" fmla="*/ 27 w 33"/>
                <a:gd name="T29" fmla="*/ 2 h 19"/>
                <a:gd name="T30" fmla="*/ 31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1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2"/>
            <p:cNvSpPr>
              <a:spLocks/>
            </p:cNvSpPr>
            <p:nvPr/>
          </p:nvSpPr>
          <p:spPr bwMode="auto">
            <a:xfrm>
              <a:off x="2532063" y="2981325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1 w 33"/>
                <a:gd name="T3" fmla="*/ 12 h 19"/>
                <a:gd name="T4" fmla="*/ 27 w 33"/>
                <a:gd name="T5" fmla="*/ 16 h 19"/>
                <a:gd name="T6" fmla="*/ 21 w 33"/>
                <a:gd name="T7" fmla="*/ 18 h 19"/>
                <a:gd name="T8" fmla="*/ 15 w 33"/>
                <a:gd name="T9" fmla="*/ 19 h 19"/>
                <a:gd name="T10" fmla="*/ 10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10 w 33"/>
                <a:gd name="T23" fmla="*/ 0 h 19"/>
                <a:gd name="T24" fmla="*/ 15 w 33"/>
                <a:gd name="T25" fmla="*/ 0 h 19"/>
                <a:gd name="T26" fmla="*/ 21 w 33"/>
                <a:gd name="T27" fmla="*/ 0 h 19"/>
                <a:gd name="T28" fmla="*/ 27 w 33"/>
                <a:gd name="T29" fmla="*/ 2 h 19"/>
                <a:gd name="T30" fmla="*/ 31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1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>
              <a:off x="2689225" y="3546475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1 w 33"/>
                <a:gd name="T3" fmla="*/ 12 h 19"/>
                <a:gd name="T4" fmla="*/ 27 w 33"/>
                <a:gd name="T5" fmla="*/ 16 h 19"/>
                <a:gd name="T6" fmla="*/ 21 w 33"/>
                <a:gd name="T7" fmla="*/ 18 h 19"/>
                <a:gd name="T8" fmla="*/ 15 w 33"/>
                <a:gd name="T9" fmla="*/ 19 h 19"/>
                <a:gd name="T10" fmla="*/ 10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10 w 33"/>
                <a:gd name="T23" fmla="*/ 0 h 19"/>
                <a:gd name="T24" fmla="*/ 15 w 33"/>
                <a:gd name="T25" fmla="*/ 0 h 19"/>
                <a:gd name="T26" fmla="*/ 21 w 33"/>
                <a:gd name="T27" fmla="*/ 0 h 19"/>
                <a:gd name="T28" fmla="*/ 27 w 33"/>
                <a:gd name="T29" fmla="*/ 2 h 19"/>
                <a:gd name="T30" fmla="*/ 31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1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4"/>
            <p:cNvSpPr>
              <a:spLocks/>
            </p:cNvSpPr>
            <p:nvPr/>
          </p:nvSpPr>
          <p:spPr bwMode="auto">
            <a:xfrm>
              <a:off x="2689225" y="3546475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1 w 33"/>
                <a:gd name="T3" fmla="*/ 12 h 19"/>
                <a:gd name="T4" fmla="*/ 27 w 33"/>
                <a:gd name="T5" fmla="*/ 16 h 19"/>
                <a:gd name="T6" fmla="*/ 21 w 33"/>
                <a:gd name="T7" fmla="*/ 18 h 19"/>
                <a:gd name="T8" fmla="*/ 15 w 33"/>
                <a:gd name="T9" fmla="*/ 19 h 19"/>
                <a:gd name="T10" fmla="*/ 10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10 w 33"/>
                <a:gd name="T23" fmla="*/ 0 h 19"/>
                <a:gd name="T24" fmla="*/ 15 w 33"/>
                <a:gd name="T25" fmla="*/ 0 h 19"/>
                <a:gd name="T26" fmla="*/ 21 w 33"/>
                <a:gd name="T27" fmla="*/ 0 h 19"/>
                <a:gd name="T28" fmla="*/ 27 w 33"/>
                <a:gd name="T29" fmla="*/ 2 h 19"/>
                <a:gd name="T30" fmla="*/ 31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1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5"/>
            <p:cNvSpPr>
              <a:spLocks/>
            </p:cNvSpPr>
            <p:nvPr/>
          </p:nvSpPr>
          <p:spPr bwMode="auto">
            <a:xfrm>
              <a:off x="2778125" y="4430713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2 w 33"/>
                <a:gd name="T7" fmla="*/ 18 h 20"/>
                <a:gd name="T8" fmla="*/ 16 w 33"/>
                <a:gd name="T9" fmla="*/ 20 h 20"/>
                <a:gd name="T10" fmla="*/ 10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2" y="18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2778125" y="4430713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2 w 33"/>
                <a:gd name="T7" fmla="*/ 18 h 20"/>
                <a:gd name="T8" fmla="*/ 16 w 33"/>
                <a:gd name="T9" fmla="*/ 20 h 20"/>
                <a:gd name="T10" fmla="*/ 10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2" y="18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7"/>
            <p:cNvSpPr>
              <a:spLocks/>
            </p:cNvSpPr>
            <p:nvPr/>
          </p:nvSpPr>
          <p:spPr bwMode="auto">
            <a:xfrm>
              <a:off x="2809875" y="3548063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8 h 20"/>
                <a:gd name="T8" fmla="*/ 15 w 33"/>
                <a:gd name="T9" fmla="*/ 20 h 20"/>
                <a:gd name="T10" fmla="*/ 9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20"/>
                  </a:lnTo>
                  <a:lnTo>
                    <a:pt x="9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"/>
            <p:cNvSpPr>
              <a:spLocks/>
            </p:cNvSpPr>
            <p:nvPr/>
          </p:nvSpPr>
          <p:spPr bwMode="auto">
            <a:xfrm>
              <a:off x="2809875" y="3548063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8 h 20"/>
                <a:gd name="T8" fmla="*/ 15 w 33"/>
                <a:gd name="T9" fmla="*/ 20 h 20"/>
                <a:gd name="T10" fmla="*/ 9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20"/>
                  </a:lnTo>
                  <a:lnTo>
                    <a:pt x="9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2813050" y="392112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8 h 20"/>
                <a:gd name="T8" fmla="*/ 15 w 33"/>
                <a:gd name="T9" fmla="*/ 20 h 20"/>
                <a:gd name="T10" fmla="*/ 9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20"/>
                  </a:lnTo>
                  <a:lnTo>
                    <a:pt x="9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0"/>
            <p:cNvSpPr>
              <a:spLocks/>
            </p:cNvSpPr>
            <p:nvPr/>
          </p:nvSpPr>
          <p:spPr bwMode="auto">
            <a:xfrm>
              <a:off x="2813050" y="392112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8 h 20"/>
                <a:gd name="T8" fmla="*/ 15 w 33"/>
                <a:gd name="T9" fmla="*/ 20 h 20"/>
                <a:gd name="T10" fmla="*/ 9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20"/>
                  </a:lnTo>
                  <a:lnTo>
                    <a:pt x="9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1"/>
            <p:cNvSpPr>
              <a:spLocks/>
            </p:cNvSpPr>
            <p:nvPr/>
          </p:nvSpPr>
          <p:spPr bwMode="auto">
            <a:xfrm>
              <a:off x="2859088" y="3071813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1 w 33"/>
                <a:gd name="T3" fmla="*/ 12 h 19"/>
                <a:gd name="T4" fmla="*/ 27 w 33"/>
                <a:gd name="T5" fmla="*/ 16 h 19"/>
                <a:gd name="T6" fmla="*/ 21 w 33"/>
                <a:gd name="T7" fmla="*/ 18 h 19"/>
                <a:gd name="T8" fmla="*/ 15 w 33"/>
                <a:gd name="T9" fmla="*/ 19 h 19"/>
                <a:gd name="T10" fmla="*/ 10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10 w 33"/>
                <a:gd name="T23" fmla="*/ 0 h 19"/>
                <a:gd name="T24" fmla="*/ 15 w 33"/>
                <a:gd name="T25" fmla="*/ 0 h 19"/>
                <a:gd name="T26" fmla="*/ 21 w 33"/>
                <a:gd name="T27" fmla="*/ 0 h 19"/>
                <a:gd name="T28" fmla="*/ 27 w 33"/>
                <a:gd name="T29" fmla="*/ 2 h 19"/>
                <a:gd name="T30" fmla="*/ 31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1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2"/>
            <p:cNvSpPr>
              <a:spLocks/>
            </p:cNvSpPr>
            <p:nvPr/>
          </p:nvSpPr>
          <p:spPr bwMode="auto">
            <a:xfrm>
              <a:off x="2859088" y="3071813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1 w 33"/>
                <a:gd name="T3" fmla="*/ 12 h 19"/>
                <a:gd name="T4" fmla="*/ 27 w 33"/>
                <a:gd name="T5" fmla="*/ 16 h 19"/>
                <a:gd name="T6" fmla="*/ 21 w 33"/>
                <a:gd name="T7" fmla="*/ 18 h 19"/>
                <a:gd name="T8" fmla="*/ 15 w 33"/>
                <a:gd name="T9" fmla="*/ 19 h 19"/>
                <a:gd name="T10" fmla="*/ 10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10 w 33"/>
                <a:gd name="T23" fmla="*/ 0 h 19"/>
                <a:gd name="T24" fmla="*/ 15 w 33"/>
                <a:gd name="T25" fmla="*/ 0 h 19"/>
                <a:gd name="T26" fmla="*/ 21 w 33"/>
                <a:gd name="T27" fmla="*/ 0 h 19"/>
                <a:gd name="T28" fmla="*/ 27 w 33"/>
                <a:gd name="T29" fmla="*/ 2 h 19"/>
                <a:gd name="T30" fmla="*/ 31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1" y="12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3"/>
            <p:cNvSpPr>
              <a:spLocks/>
            </p:cNvSpPr>
            <p:nvPr/>
          </p:nvSpPr>
          <p:spPr bwMode="auto">
            <a:xfrm>
              <a:off x="3032125" y="3430588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7 w 33"/>
                <a:gd name="T5" fmla="*/ 17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3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3 w 33"/>
                <a:gd name="T21" fmla="*/ 3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7" y="17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4"/>
            <p:cNvSpPr>
              <a:spLocks/>
            </p:cNvSpPr>
            <p:nvPr/>
          </p:nvSpPr>
          <p:spPr bwMode="auto">
            <a:xfrm>
              <a:off x="3032125" y="3430588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7 w 33"/>
                <a:gd name="T5" fmla="*/ 17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3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3 w 33"/>
                <a:gd name="T21" fmla="*/ 3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7" y="17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1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5"/>
            <p:cNvSpPr>
              <a:spLocks/>
            </p:cNvSpPr>
            <p:nvPr/>
          </p:nvSpPr>
          <p:spPr bwMode="auto">
            <a:xfrm>
              <a:off x="3192463" y="2986088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6"/>
            <p:cNvSpPr>
              <a:spLocks/>
            </p:cNvSpPr>
            <p:nvPr/>
          </p:nvSpPr>
          <p:spPr bwMode="auto">
            <a:xfrm>
              <a:off x="3192463" y="2986088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7"/>
            <p:cNvSpPr>
              <a:spLocks/>
            </p:cNvSpPr>
            <p:nvPr/>
          </p:nvSpPr>
          <p:spPr bwMode="auto">
            <a:xfrm>
              <a:off x="3251200" y="3498850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7 w 33"/>
                <a:gd name="T5" fmla="*/ 17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3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3 w 33"/>
                <a:gd name="T21" fmla="*/ 3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7" y="17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8"/>
            <p:cNvSpPr>
              <a:spLocks/>
            </p:cNvSpPr>
            <p:nvPr/>
          </p:nvSpPr>
          <p:spPr bwMode="auto">
            <a:xfrm>
              <a:off x="3251200" y="3498850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7 w 33"/>
                <a:gd name="T5" fmla="*/ 17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3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3 w 33"/>
                <a:gd name="T21" fmla="*/ 3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7" y="17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1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9"/>
            <p:cNvSpPr>
              <a:spLocks/>
            </p:cNvSpPr>
            <p:nvPr/>
          </p:nvSpPr>
          <p:spPr bwMode="auto">
            <a:xfrm>
              <a:off x="3290888" y="3403600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0"/>
            <p:cNvSpPr>
              <a:spLocks/>
            </p:cNvSpPr>
            <p:nvPr/>
          </p:nvSpPr>
          <p:spPr bwMode="auto">
            <a:xfrm>
              <a:off x="3290888" y="3403600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1"/>
            <p:cNvSpPr>
              <a:spLocks/>
            </p:cNvSpPr>
            <p:nvPr/>
          </p:nvSpPr>
          <p:spPr bwMode="auto">
            <a:xfrm>
              <a:off x="3303588" y="3765550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3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3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2"/>
            <p:cNvSpPr>
              <a:spLocks/>
            </p:cNvSpPr>
            <p:nvPr/>
          </p:nvSpPr>
          <p:spPr bwMode="auto">
            <a:xfrm>
              <a:off x="3303588" y="3765550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3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3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3"/>
            <p:cNvSpPr>
              <a:spLocks/>
            </p:cNvSpPr>
            <p:nvPr/>
          </p:nvSpPr>
          <p:spPr bwMode="auto">
            <a:xfrm>
              <a:off x="3306763" y="4005263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7 w 33"/>
                <a:gd name="T5" fmla="*/ 17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3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3 w 33"/>
                <a:gd name="T21" fmla="*/ 3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7" y="17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4"/>
            <p:cNvSpPr>
              <a:spLocks/>
            </p:cNvSpPr>
            <p:nvPr/>
          </p:nvSpPr>
          <p:spPr bwMode="auto">
            <a:xfrm>
              <a:off x="3306763" y="4005263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7 w 33"/>
                <a:gd name="T5" fmla="*/ 17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3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3 w 33"/>
                <a:gd name="T21" fmla="*/ 3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7" y="17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1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5"/>
            <p:cNvSpPr>
              <a:spLocks/>
            </p:cNvSpPr>
            <p:nvPr/>
          </p:nvSpPr>
          <p:spPr bwMode="auto">
            <a:xfrm>
              <a:off x="4003675" y="3424238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8 h 20"/>
                <a:gd name="T8" fmla="*/ 15 w 33"/>
                <a:gd name="T9" fmla="*/ 20 h 20"/>
                <a:gd name="T10" fmla="*/ 9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20"/>
                  </a:lnTo>
                  <a:lnTo>
                    <a:pt x="9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6"/>
            <p:cNvSpPr>
              <a:spLocks/>
            </p:cNvSpPr>
            <p:nvPr/>
          </p:nvSpPr>
          <p:spPr bwMode="auto">
            <a:xfrm>
              <a:off x="4003675" y="3424238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8 h 20"/>
                <a:gd name="T8" fmla="*/ 15 w 33"/>
                <a:gd name="T9" fmla="*/ 20 h 20"/>
                <a:gd name="T10" fmla="*/ 9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5" y="20"/>
                  </a:lnTo>
                  <a:lnTo>
                    <a:pt x="9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7"/>
            <p:cNvSpPr>
              <a:spLocks/>
            </p:cNvSpPr>
            <p:nvPr/>
          </p:nvSpPr>
          <p:spPr bwMode="auto">
            <a:xfrm>
              <a:off x="4697413" y="3427413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8"/>
            <p:cNvSpPr>
              <a:spLocks/>
            </p:cNvSpPr>
            <p:nvPr/>
          </p:nvSpPr>
          <p:spPr bwMode="auto">
            <a:xfrm>
              <a:off x="4697413" y="3427413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9"/>
            <p:cNvSpPr>
              <a:spLocks/>
            </p:cNvSpPr>
            <p:nvPr/>
          </p:nvSpPr>
          <p:spPr bwMode="auto">
            <a:xfrm>
              <a:off x="4891088" y="369887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0"/>
            <p:cNvSpPr>
              <a:spLocks/>
            </p:cNvSpPr>
            <p:nvPr/>
          </p:nvSpPr>
          <p:spPr bwMode="auto">
            <a:xfrm>
              <a:off x="4891088" y="369887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1"/>
            <p:cNvSpPr>
              <a:spLocks/>
            </p:cNvSpPr>
            <p:nvPr/>
          </p:nvSpPr>
          <p:spPr bwMode="auto">
            <a:xfrm>
              <a:off x="5208588" y="3797300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8 w 33"/>
                <a:gd name="T5" fmla="*/ 16 h 20"/>
                <a:gd name="T6" fmla="*/ 22 w 33"/>
                <a:gd name="T7" fmla="*/ 18 h 20"/>
                <a:gd name="T8" fmla="*/ 16 w 33"/>
                <a:gd name="T9" fmla="*/ 20 h 20"/>
                <a:gd name="T10" fmla="*/ 10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2"/>
            <p:cNvSpPr>
              <a:spLocks/>
            </p:cNvSpPr>
            <p:nvPr/>
          </p:nvSpPr>
          <p:spPr bwMode="auto">
            <a:xfrm>
              <a:off x="5208588" y="3797300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8 w 33"/>
                <a:gd name="T5" fmla="*/ 16 h 20"/>
                <a:gd name="T6" fmla="*/ 22 w 33"/>
                <a:gd name="T7" fmla="*/ 18 h 20"/>
                <a:gd name="T8" fmla="*/ 16 w 33"/>
                <a:gd name="T9" fmla="*/ 20 h 20"/>
                <a:gd name="T10" fmla="*/ 10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3"/>
            <p:cNvSpPr>
              <a:spLocks/>
            </p:cNvSpPr>
            <p:nvPr/>
          </p:nvSpPr>
          <p:spPr bwMode="auto">
            <a:xfrm>
              <a:off x="5351463" y="3724275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7 w 33"/>
                <a:gd name="T5" fmla="*/ 17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4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4 w 33"/>
                <a:gd name="T21" fmla="*/ 3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7" y="17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4"/>
            <p:cNvSpPr>
              <a:spLocks/>
            </p:cNvSpPr>
            <p:nvPr/>
          </p:nvSpPr>
          <p:spPr bwMode="auto">
            <a:xfrm>
              <a:off x="5351463" y="3724275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7 w 33"/>
                <a:gd name="T5" fmla="*/ 17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4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4 w 33"/>
                <a:gd name="T21" fmla="*/ 3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7" y="17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1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5"/>
            <p:cNvSpPr>
              <a:spLocks/>
            </p:cNvSpPr>
            <p:nvPr/>
          </p:nvSpPr>
          <p:spPr bwMode="auto">
            <a:xfrm>
              <a:off x="5368925" y="329247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2 w 33"/>
                <a:gd name="T3" fmla="*/ 13 h 20"/>
                <a:gd name="T4" fmla="*/ 28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3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3 h 20"/>
                <a:gd name="T30" fmla="*/ 32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2" y="13"/>
                  </a:lnTo>
                  <a:lnTo>
                    <a:pt x="28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3"/>
                  </a:lnTo>
                  <a:lnTo>
                    <a:pt x="32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6"/>
            <p:cNvSpPr>
              <a:spLocks/>
            </p:cNvSpPr>
            <p:nvPr/>
          </p:nvSpPr>
          <p:spPr bwMode="auto">
            <a:xfrm>
              <a:off x="5368925" y="329247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2 w 33"/>
                <a:gd name="T3" fmla="*/ 13 h 20"/>
                <a:gd name="T4" fmla="*/ 28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3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3 h 20"/>
                <a:gd name="T30" fmla="*/ 32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2" y="13"/>
                  </a:lnTo>
                  <a:lnTo>
                    <a:pt x="28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3"/>
                  </a:lnTo>
                  <a:lnTo>
                    <a:pt x="32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7"/>
            <p:cNvSpPr>
              <a:spLocks/>
            </p:cNvSpPr>
            <p:nvPr/>
          </p:nvSpPr>
          <p:spPr bwMode="auto">
            <a:xfrm>
              <a:off x="5856288" y="377507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2 w 33"/>
                <a:gd name="T3" fmla="*/ 13 h 20"/>
                <a:gd name="T4" fmla="*/ 28 w 33"/>
                <a:gd name="T5" fmla="*/ 16 h 20"/>
                <a:gd name="T6" fmla="*/ 22 w 33"/>
                <a:gd name="T7" fmla="*/ 18 h 20"/>
                <a:gd name="T8" fmla="*/ 16 w 33"/>
                <a:gd name="T9" fmla="*/ 20 h 20"/>
                <a:gd name="T10" fmla="*/ 10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2 h 20"/>
                <a:gd name="T30" fmla="*/ 32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2" y="13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8"/>
            <p:cNvSpPr>
              <a:spLocks/>
            </p:cNvSpPr>
            <p:nvPr/>
          </p:nvSpPr>
          <p:spPr bwMode="auto">
            <a:xfrm>
              <a:off x="5856288" y="377507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2 w 33"/>
                <a:gd name="T3" fmla="*/ 13 h 20"/>
                <a:gd name="T4" fmla="*/ 28 w 33"/>
                <a:gd name="T5" fmla="*/ 16 h 20"/>
                <a:gd name="T6" fmla="*/ 22 w 33"/>
                <a:gd name="T7" fmla="*/ 18 h 20"/>
                <a:gd name="T8" fmla="*/ 16 w 33"/>
                <a:gd name="T9" fmla="*/ 20 h 20"/>
                <a:gd name="T10" fmla="*/ 10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2 h 20"/>
                <a:gd name="T30" fmla="*/ 32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2" y="13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9"/>
            <p:cNvSpPr>
              <a:spLocks/>
            </p:cNvSpPr>
            <p:nvPr/>
          </p:nvSpPr>
          <p:spPr bwMode="auto">
            <a:xfrm>
              <a:off x="6340475" y="3844925"/>
              <a:ext cx="53975" cy="31750"/>
            </a:xfrm>
            <a:custGeom>
              <a:avLst/>
              <a:gdLst>
                <a:gd name="T0" fmla="*/ 34 w 34"/>
                <a:gd name="T1" fmla="*/ 9 h 20"/>
                <a:gd name="T2" fmla="*/ 32 w 34"/>
                <a:gd name="T3" fmla="*/ 13 h 20"/>
                <a:gd name="T4" fmla="*/ 28 w 34"/>
                <a:gd name="T5" fmla="*/ 16 h 20"/>
                <a:gd name="T6" fmla="*/ 22 w 34"/>
                <a:gd name="T7" fmla="*/ 19 h 20"/>
                <a:gd name="T8" fmla="*/ 16 w 34"/>
                <a:gd name="T9" fmla="*/ 20 h 20"/>
                <a:gd name="T10" fmla="*/ 10 w 34"/>
                <a:gd name="T11" fmla="*/ 19 h 20"/>
                <a:gd name="T12" fmla="*/ 4 w 34"/>
                <a:gd name="T13" fmla="*/ 16 h 20"/>
                <a:gd name="T14" fmla="*/ 0 w 34"/>
                <a:gd name="T15" fmla="*/ 13 h 20"/>
                <a:gd name="T16" fmla="*/ 0 w 34"/>
                <a:gd name="T17" fmla="*/ 9 h 20"/>
                <a:gd name="T18" fmla="*/ 0 w 34"/>
                <a:gd name="T19" fmla="*/ 6 h 20"/>
                <a:gd name="T20" fmla="*/ 4 w 34"/>
                <a:gd name="T21" fmla="*/ 2 h 20"/>
                <a:gd name="T22" fmla="*/ 10 w 34"/>
                <a:gd name="T23" fmla="*/ 0 h 20"/>
                <a:gd name="T24" fmla="*/ 16 w 34"/>
                <a:gd name="T25" fmla="*/ 0 h 20"/>
                <a:gd name="T26" fmla="*/ 22 w 34"/>
                <a:gd name="T27" fmla="*/ 0 h 20"/>
                <a:gd name="T28" fmla="*/ 28 w 34"/>
                <a:gd name="T29" fmla="*/ 2 h 20"/>
                <a:gd name="T30" fmla="*/ 32 w 34"/>
                <a:gd name="T31" fmla="*/ 6 h 20"/>
                <a:gd name="T32" fmla="*/ 34 w 34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0">
                  <a:moveTo>
                    <a:pt x="34" y="9"/>
                  </a:moveTo>
                  <a:lnTo>
                    <a:pt x="32" y="13"/>
                  </a:lnTo>
                  <a:lnTo>
                    <a:pt x="28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0"/>
            <p:cNvSpPr>
              <a:spLocks/>
            </p:cNvSpPr>
            <p:nvPr/>
          </p:nvSpPr>
          <p:spPr bwMode="auto">
            <a:xfrm>
              <a:off x="6340475" y="3844925"/>
              <a:ext cx="53975" cy="31750"/>
            </a:xfrm>
            <a:custGeom>
              <a:avLst/>
              <a:gdLst>
                <a:gd name="T0" fmla="*/ 34 w 34"/>
                <a:gd name="T1" fmla="*/ 9 h 20"/>
                <a:gd name="T2" fmla="*/ 32 w 34"/>
                <a:gd name="T3" fmla="*/ 13 h 20"/>
                <a:gd name="T4" fmla="*/ 28 w 34"/>
                <a:gd name="T5" fmla="*/ 16 h 20"/>
                <a:gd name="T6" fmla="*/ 22 w 34"/>
                <a:gd name="T7" fmla="*/ 19 h 20"/>
                <a:gd name="T8" fmla="*/ 16 w 34"/>
                <a:gd name="T9" fmla="*/ 20 h 20"/>
                <a:gd name="T10" fmla="*/ 10 w 34"/>
                <a:gd name="T11" fmla="*/ 19 h 20"/>
                <a:gd name="T12" fmla="*/ 4 w 34"/>
                <a:gd name="T13" fmla="*/ 16 h 20"/>
                <a:gd name="T14" fmla="*/ 0 w 34"/>
                <a:gd name="T15" fmla="*/ 13 h 20"/>
                <a:gd name="T16" fmla="*/ 0 w 34"/>
                <a:gd name="T17" fmla="*/ 9 h 20"/>
                <a:gd name="T18" fmla="*/ 0 w 34"/>
                <a:gd name="T19" fmla="*/ 6 h 20"/>
                <a:gd name="T20" fmla="*/ 4 w 34"/>
                <a:gd name="T21" fmla="*/ 2 h 20"/>
                <a:gd name="T22" fmla="*/ 10 w 34"/>
                <a:gd name="T23" fmla="*/ 0 h 20"/>
                <a:gd name="T24" fmla="*/ 16 w 34"/>
                <a:gd name="T25" fmla="*/ 0 h 20"/>
                <a:gd name="T26" fmla="*/ 22 w 34"/>
                <a:gd name="T27" fmla="*/ 0 h 20"/>
                <a:gd name="T28" fmla="*/ 28 w 34"/>
                <a:gd name="T29" fmla="*/ 2 h 20"/>
                <a:gd name="T30" fmla="*/ 32 w 34"/>
                <a:gd name="T31" fmla="*/ 6 h 20"/>
                <a:gd name="T32" fmla="*/ 34 w 34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0">
                  <a:moveTo>
                    <a:pt x="34" y="9"/>
                  </a:moveTo>
                  <a:lnTo>
                    <a:pt x="32" y="13"/>
                  </a:lnTo>
                  <a:lnTo>
                    <a:pt x="28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4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1"/>
            <p:cNvSpPr>
              <a:spLocks/>
            </p:cNvSpPr>
            <p:nvPr/>
          </p:nvSpPr>
          <p:spPr bwMode="auto">
            <a:xfrm>
              <a:off x="6350000" y="4013200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8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8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2"/>
            <p:cNvSpPr>
              <a:spLocks/>
            </p:cNvSpPr>
            <p:nvPr/>
          </p:nvSpPr>
          <p:spPr bwMode="auto">
            <a:xfrm>
              <a:off x="6350000" y="4013200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8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8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8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3"/>
            <p:cNvSpPr>
              <a:spLocks/>
            </p:cNvSpPr>
            <p:nvPr/>
          </p:nvSpPr>
          <p:spPr bwMode="auto">
            <a:xfrm>
              <a:off x="6415088" y="432752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8 h 20"/>
                <a:gd name="T8" fmla="*/ 16 w 33"/>
                <a:gd name="T9" fmla="*/ 20 h 20"/>
                <a:gd name="T10" fmla="*/ 10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4"/>
            <p:cNvSpPr>
              <a:spLocks/>
            </p:cNvSpPr>
            <p:nvPr/>
          </p:nvSpPr>
          <p:spPr bwMode="auto">
            <a:xfrm>
              <a:off x="6415088" y="432752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8 h 20"/>
                <a:gd name="T8" fmla="*/ 16 w 33"/>
                <a:gd name="T9" fmla="*/ 20 h 20"/>
                <a:gd name="T10" fmla="*/ 10 w 33"/>
                <a:gd name="T11" fmla="*/ 18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8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5"/>
            <p:cNvSpPr>
              <a:spLocks/>
            </p:cNvSpPr>
            <p:nvPr/>
          </p:nvSpPr>
          <p:spPr bwMode="auto">
            <a:xfrm>
              <a:off x="6611938" y="3987800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2 w 33"/>
                <a:gd name="T3" fmla="*/ 12 h 19"/>
                <a:gd name="T4" fmla="*/ 28 w 33"/>
                <a:gd name="T5" fmla="*/ 16 h 19"/>
                <a:gd name="T6" fmla="*/ 22 w 33"/>
                <a:gd name="T7" fmla="*/ 18 h 19"/>
                <a:gd name="T8" fmla="*/ 16 w 33"/>
                <a:gd name="T9" fmla="*/ 19 h 19"/>
                <a:gd name="T10" fmla="*/ 10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10 w 33"/>
                <a:gd name="T23" fmla="*/ 0 h 19"/>
                <a:gd name="T24" fmla="*/ 16 w 33"/>
                <a:gd name="T25" fmla="*/ 0 h 19"/>
                <a:gd name="T26" fmla="*/ 22 w 33"/>
                <a:gd name="T27" fmla="*/ 0 h 19"/>
                <a:gd name="T28" fmla="*/ 28 w 33"/>
                <a:gd name="T29" fmla="*/ 2 h 19"/>
                <a:gd name="T30" fmla="*/ 32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2" y="12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16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6"/>
            <p:cNvSpPr>
              <a:spLocks/>
            </p:cNvSpPr>
            <p:nvPr/>
          </p:nvSpPr>
          <p:spPr bwMode="auto">
            <a:xfrm>
              <a:off x="6611938" y="3987800"/>
              <a:ext cx="52388" cy="30163"/>
            </a:xfrm>
            <a:custGeom>
              <a:avLst/>
              <a:gdLst>
                <a:gd name="T0" fmla="*/ 33 w 33"/>
                <a:gd name="T1" fmla="*/ 9 h 19"/>
                <a:gd name="T2" fmla="*/ 32 w 33"/>
                <a:gd name="T3" fmla="*/ 12 h 19"/>
                <a:gd name="T4" fmla="*/ 28 w 33"/>
                <a:gd name="T5" fmla="*/ 16 h 19"/>
                <a:gd name="T6" fmla="*/ 22 w 33"/>
                <a:gd name="T7" fmla="*/ 18 h 19"/>
                <a:gd name="T8" fmla="*/ 16 w 33"/>
                <a:gd name="T9" fmla="*/ 19 h 19"/>
                <a:gd name="T10" fmla="*/ 10 w 33"/>
                <a:gd name="T11" fmla="*/ 18 h 19"/>
                <a:gd name="T12" fmla="*/ 4 w 33"/>
                <a:gd name="T13" fmla="*/ 16 h 19"/>
                <a:gd name="T14" fmla="*/ 0 w 33"/>
                <a:gd name="T15" fmla="*/ 12 h 19"/>
                <a:gd name="T16" fmla="*/ 0 w 33"/>
                <a:gd name="T17" fmla="*/ 9 h 19"/>
                <a:gd name="T18" fmla="*/ 0 w 33"/>
                <a:gd name="T19" fmla="*/ 5 h 19"/>
                <a:gd name="T20" fmla="*/ 4 w 33"/>
                <a:gd name="T21" fmla="*/ 2 h 19"/>
                <a:gd name="T22" fmla="*/ 10 w 33"/>
                <a:gd name="T23" fmla="*/ 0 h 19"/>
                <a:gd name="T24" fmla="*/ 16 w 33"/>
                <a:gd name="T25" fmla="*/ 0 h 19"/>
                <a:gd name="T26" fmla="*/ 22 w 33"/>
                <a:gd name="T27" fmla="*/ 0 h 19"/>
                <a:gd name="T28" fmla="*/ 28 w 33"/>
                <a:gd name="T29" fmla="*/ 2 h 19"/>
                <a:gd name="T30" fmla="*/ 32 w 33"/>
                <a:gd name="T31" fmla="*/ 5 h 19"/>
                <a:gd name="T32" fmla="*/ 33 w 33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9">
                  <a:moveTo>
                    <a:pt x="33" y="9"/>
                  </a:moveTo>
                  <a:lnTo>
                    <a:pt x="32" y="12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16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7"/>
            <p:cNvSpPr>
              <a:spLocks/>
            </p:cNvSpPr>
            <p:nvPr/>
          </p:nvSpPr>
          <p:spPr bwMode="auto">
            <a:xfrm>
              <a:off x="6772275" y="4192588"/>
              <a:ext cx="53975" cy="31750"/>
            </a:xfrm>
            <a:custGeom>
              <a:avLst/>
              <a:gdLst>
                <a:gd name="T0" fmla="*/ 34 w 34"/>
                <a:gd name="T1" fmla="*/ 9 h 20"/>
                <a:gd name="T2" fmla="*/ 32 w 34"/>
                <a:gd name="T3" fmla="*/ 13 h 20"/>
                <a:gd name="T4" fmla="*/ 28 w 34"/>
                <a:gd name="T5" fmla="*/ 16 h 20"/>
                <a:gd name="T6" fmla="*/ 22 w 34"/>
                <a:gd name="T7" fmla="*/ 18 h 20"/>
                <a:gd name="T8" fmla="*/ 16 w 34"/>
                <a:gd name="T9" fmla="*/ 20 h 20"/>
                <a:gd name="T10" fmla="*/ 10 w 34"/>
                <a:gd name="T11" fmla="*/ 18 h 20"/>
                <a:gd name="T12" fmla="*/ 4 w 34"/>
                <a:gd name="T13" fmla="*/ 16 h 20"/>
                <a:gd name="T14" fmla="*/ 0 w 34"/>
                <a:gd name="T15" fmla="*/ 13 h 20"/>
                <a:gd name="T16" fmla="*/ 0 w 34"/>
                <a:gd name="T17" fmla="*/ 9 h 20"/>
                <a:gd name="T18" fmla="*/ 0 w 34"/>
                <a:gd name="T19" fmla="*/ 6 h 20"/>
                <a:gd name="T20" fmla="*/ 4 w 34"/>
                <a:gd name="T21" fmla="*/ 2 h 20"/>
                <a:gd name="T22" fmla="*/ 10 w 34"/>
                <a:gd name="T23" fmla="*/ 0 h 20"/>
                <a:gd name="T24" fmla="*/ 16 w 34"/>
                <a:gd name="T25" fmla="*/ 0 h 20"/>
                <a:gd name="T26" fmla="*/ 22 w 34"/>
                <a:gd name="T27" fmla="*/ 0 h 20"/>
                <a:gd name="T28" fmla="*/ 28 w 34"/>
                <a:gd name="T29" fmla="*/ 2 h 20"/>
                <a:gd name="T30" fmla="*/ 32 w 34"/>
                <a:gd name="T31" fmla="*/ 6 h 20"/>
                <a:gd name="T32" fmla="*/ 34 w 34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0">
                  <a:moveTo>
                    <a:pt x="34" y="9"/>
                  </a:moveTo>
                  <a:lnTo>
                    <a:pt x="32" y="13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8"/>
            <p:cNvSpPr>
              <a:spLocks/>
            </p:cNvSpPr>
            <p:nvPr/>
          </p:nvSpPr>
          <p:spPr bwMode="auto">
            <a:xfrm>
              <a:off x="6772275" y="4192588"/>
              <a:ext cx="53975" cy="31750"/>
            </a:xfrm>
            <a:custGeom>
              <a:avLst/>
              <a:gdLst>
                <a:gd name="T0" fmla="*/ 34 w 34"/>
                <a:gd name="T1" fmla="*/ 9 h 20"/>
                <a:gd name="T2" fmla="*/ 32 w 34"/>
                <a:gd name="T3" fmla="*/ 13 h 20"/>
                <a:gd name="T4" fmla="*/ 28 w 34"/>
                <a:gd name="T5" fmla="*/ 16 h 20"/>
                <a:gd name="T6" fmla="*/ 22 w 34"/>
                <a:gd name="T7" fmla="*/ 18 h 20"/>
                <a:gd name="T8" fmla="*/ 16 w 34"/>
                <a:gd name="T9" fmla="*/ 20 h 20"/>
                <a:gd name="T10" fmla="*/ 10 w 34"/>
                <a:gd name="T11" fmla="*/ 18 h 20"/>
                <a:gd name="T12" fmla="*/ 4 w 34"/>
                <a:gd name="T13" fmla="*/ 16 h 20"/>
                <a:gd name="T14" fmla="*/ 0 w 34"/>
                <a:gd name="T15" fmla="*/ 13 h 20"/>
                <a:gd name="T16" fmla="*/ 0 w 34"/>
                <a:gd name="T17" fmla="*/ 9 h 20"/>
                <a:gd name="T18" fmla="*/ 0 w 34"/>
                <a:gd name="T19" fmla="*/ 6 h 20"/>
                <a:gd name="T20" fmla="*/ 4 w 34"/>
                <a:gd name="T21" fmla="*/ 2 h 20"/>
                <a:gd name="T22" fmla="*/ 10 w 34"/>
                <a:gd name="T23" fmla="*/ 0 h 20"/>
                <a:gd name="T24" fmla="*/ 16 w 34"/>
                <a:gd name="T25" fmla="*/ 0 h 20"/>
                <a:gd name="T26" fmla="*/ 22 w 34"/>
                <a:gd name="T27" fmla="*/ 0 h 20"/>
                <a:gd name="T28" fmla="*/ 28 w 34"/>
                <a:gd name="T29" fmla="*/ 2 h 20"/>
                <a:gd name="T30" fmla="*/ 32 w 34"/>
                <a:gd name="T31" fmla="*/ 6 h 20"/>
                <a:gd name="T32" fmla="*/ 34 w 34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0">
                  <a:moveTo>
                    <a:pt x="34" y="9"/>
                  </a:moveTo>
                  <a:lnTo>
                    <a:pt x="32" y="13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16" y="20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4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9"/>
            <p:cNvSpPr>
              <a:spLocks/>
            </p:cNvSpPr>
            <p:nvPr/>
          </p:nvSpPr>
          <p:spPr bwMode="auto">
            <a:xfrm>
              <a:off x="6788150" y="399097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0"/>
            <p:cNvSpPr>
              <a:spLocks/>
            </p:cNvSpPr>
            <p:nvPr/>
          </p:nvSpPr>
          <p:spPr bwMode="auto">
            <a:xfrm>
              <a:off x="6788150" y="399097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1"/>
            <p:cNvSpPr>
              <a:spLocks/>
            </p:cNvSpPr>
            <p:nvPr/>
          </p:nvSpPr>
          <p:spPr bwMode="auto">
            <a:xfrm>
              <a:off x="6800850" y="4311650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7 w 33"/>
                <a:gd name="T5" fmla="*/ 17 h 20"/>
                <a:gd name="T6" fmla="*/ 21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4 w 33"/>
                <a:gd name="T21" fmla="*/ 3 h 20"/>
                <a:gd name="T22" fmla="*/ 10 w 33"/>
                <a:gd name="T23" fmla="*/ 0 h 20"/>
                <a:gd name="T24" fmla="*/ 16 w 33"/>
                <a:gd name="T25" fmla="*/ 0 h 20"/>
                <a:gd name="T26" fmla="*/ 21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7" y="17"/>
                  </a:lnTo>
                  <a:lnTo>
                    <a:pt x="21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2"/>
            <p:cNvSpPr>
              <a:spLocks/>
            </p:cNvSpPr>
            <p:nvPr/>
          </p:nvSpPr>
          <p:spPr bwMode="auto">
            <a:xfrm>
              <a:off x="6800850" y="4311650"/>
              <a:ext cx="52388" cy="31750"/>
            </a:xfrm>
            <a:custGeom>
              <a:avLst/>
              <a:gdLst>
                <a:gd name="T0" fmla="*/ 33 w 33"/>
                <a:gd name="T1" fmla="*/ 10 h 20"/>
                <a:gd name="T2" fmla="*/ 31 w 33"/>
                <a:gd name="T3" fmla="*/ 13 h 20"/>
                <a:gd name="T4" fmla="*/ 27 w 33"/>
                <a:gd name="T5" fmla="*/ 17 h 20"/>
                <a:gd name="T6" fmla="*/ 21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7 h 20"/>
                <a:gd name="T14" fmla="*/ 0 w 33"/>
                <a:gd name="T15" fmla="*/ 13 h 20"/>
                <a:gd name="T16" fmla="*/ 0 w 33"/>
                <a:gd name="T17" fmla="*/ 10 h 20"/>
                <a:gd name="T18" fmla="*/ 0 w 33"/>
                <a:gd name="T19" fmla="*/ 6 h 20"/>
                <a:gd name="T20" fmla="*/ 4 w 33"/>
                <a:gd name="T21" fmla="*/ 3 h 20"/>
                <a:gd name="T22" fmla="*/ 10 w 33"/>
                <a:gd name="T23" fmla="*/ 0 h 20"/>
                <a:gd name="T24" fmla="*/ 16 w 33"/>
                <a:gd name="T25" fmla="*/ 0 h 20"/>
                <a:gd name="T26" fmla="*/ 21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10"/>
                  </a:moveTo>
                  <a:lnTo>
                    <a:pt x="31" y="13"/>
                  </a:lnTo>
                  <a:lnTo>
                    <a:pt x="27" y="17"/>
                  </a:lnTo>
                  <a:lnTo>
                    <a:pt x="21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10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3"/>
            <p:cNvSpPr>
              <a:spLocks/>
            </p:cNvSpPr>
            <p:nvPr/>
          </p:nvSpPr>
          <p:spPr bwMode="auto">
            <a:xfrm>
              <a:off x="6813550" y="394652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4"/>
            <p:cNvSpPr>
              <a:spLocks/>
            </p:cNvSpPr>
            <p:nvPr/>
          </p:nvSpPr>
          <p:spPr bwMode="auto">
            <a:xfrm>
              <a:off x="6813550" y="3946525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5"/>
            <p:cNvSpPr>
              <a:spLocks/>
            </p:cNvSpPr>
            <p:nvPr/>
          </p:nvSpPr>
          <p:spPr bwMode="auto">
            <a:xfrm>
              <a:off x="6816725" y="4205288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6"/>
            <p:cNvSpPr>
              <a:spLocks/>
            </p:cNvSpPr>
            <p:nvPr/>
          </p:nvSpPr>
          <p:spPr bwMode="auto">
            <a:xfrm>
              <a:off x="6816725" y="4205288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1 w 33"/>
                <a:gd name="T7" fmla="*/ 19 h 20"/>
                <a:gd name="T8" fmla="*/ 15 w 33"/>
                <a:gd name="T9" fmla="*/ 20 h 20"/>
                <a:gd name="T10" fmla="*/ 9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2 h 20"/>
                <a:gd name="T22" fmla="*/ 9 w 33"/>
                <a:gd name="T23" fmla="*/ 0 h 20"/>
                <a:gd name="T24" fmla="*/ 15 w 33"/>
                <a:gd name="T25" fmla="*/ 0 h 20"/>
                <a:gd name="T26" fmla="*/ 21 w 33"/>
                <a:gd name="T27" fmla="*/ 0 h 20"/>
                <a:gd name="T28" fmla="*/ 27 w 33"/>
                <a:gd name="T29" fmla="*/ 2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1" y="19"/>
                  </a:lnTo>
                  <a:lnTo>
                    <a:pt x="15" y="20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7"/>
            <p:cNvSpPr>
              <a:spLocks/>
            </p:cNvSpPr>
            <p:nvPr/>
          </p:nvSpPr>
          <p:spPr bwMode="auto">
            <a:xfrm>
              <a:off x="6896100" y="4445000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3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8"/>
            <p:cNvSpPr>
              <a:spLocks/>
            </p:cNvSpPr>
            <p:nvPr/>
          </p:nvSpPr>
          <p:spPr bwMode="auto">
            <a:xfrm>
              <a:off x="6896100" y="4445000"/>
              <a:ext cx="52388" cy="31750"/>
            </a:xfrm>
            <a:custGeom>
              <a:avLst/>
              <a:gdLst>
                <a:gd name="T0" fmla="*/ 33 w 33"/>
                <a:gd name="T1" fmla="*/ 9 h 20"/>
                <a:gd name="T2" fmla="*/ 31 w 33"/>
                <a:gd name="T3" fmla="*/ 13 h 20"/>
                <a:gd name="T4" fmla="*/ 27 w 33"/>
                <a:gd name="T5" fmla="*/ 16 h 20"/>
                <a:gd name="T6" fmla="*/ 22 w 33"/>
                <a:gd name="T7" fmla="*/ 19 h 20"/>
                <a:gd name="T8" fmla="*/ 16 w 33"/>
                <a:gd name="T9" fmla="*/ 20 h 20"/>
                <a:gd name="T10" fmla="*/ 10 w 33"/>
                <a:gd name="T11" fmla="*/ 19 h 20"/>
                <a:gd name="T12" fmla="*/ 4 w 33"/>
                <a:gd name="T13" fmla="*/ 16 h 20"/>
                <a:gd name="T14" fmla="*/ 0 w 33"/>
                <a:gd name="T15" fmla="*/ 13 h 20"/>
                <a:gd name="T16" fmla="*/ 0 w 33"/>
                <a:gd name="T17" fmla="*/ 9 h 20"/>
                <a:gd name="T18" fmla="*/ 0 w 33"/>
                <a:gd name="T19" fmla="*/ 6 h 20"/>
                <a:gd name="T20" fmla="*/ 4 w 33"/>
                <a:gd name="T21" fmla="*/ 3 h 20"/>
                <a:gd name="T22" fmla="*/ 10 w 33"/>
                <a:gd name="T23" fmla="*/ 0 h 20"/>
                <a:gd name="T24" fmla="*/ 16 w 33"/>
                <a:gd name="T25" fmla="*/ 0 h 20"/>
                <a:gd name="T26" fmla="*/ 22 w 33"/>
                <a:gd name="T27" fmla="*/ 0 h 20"/>
                <a:gd name="T28" fmla="*/ 27 w 33"/>
                <a:gd name="T29" fmla="*/ 3 h 20"/>
                <a:gd name="T30" fmla="*/ 31 w 33"/>
                <a:gd name="T31" fmla="*/ 6 h 20"/>
                <a:gd name="T32" fmla="*/ 33 w 33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0">
                  <a:moveTo>
                    <a:pt x="33" y="9"/>
                  </a:moveTo>
                  <a:lnTo>
                    <a:pt x="31" y="13"/>
                  </a:lnTo>
                  <a:lnTo>
                    <a:pt x="27" y="16"/>
                  </a:lnTo>
                  <a:lnTo>
                    <a:pt x="22" y="19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3"/>
                  </a:lnTo>
                  <a:lnTo>
                    <a:pt x="31" y="6"/>
                  </a:lnTo>
                  <a:lnTo>
                    <a:pt x="33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9"/>
            <p:cNvSpPr>
              <a:spLocks/>
            </p:cNvSpPr>
            <p:nvPr/>
          </p:nvSpPr>
          <p:spPr bwMode="auto">
            <a:xfrm>
              <a:off x="7854950" y="4360863"/>
              <a:ext cx="53975" cy="30163"/>
            </a:xfrm>
            <a:custGeom>
              <a:avLst/>
              <a:gdLst>
                <a:gd name="T0" fmla="*/ 34 w 34"/>
                <a:gd name="T1" fmla="*/ 9 h 19"/>
                <a:gd name="T2" fmla="*/ 32 w 34"/>
                <a:gd name="T3" fmla="*/ 12 h 19"/>
                <a:gd name="T4" fmla="*/ 28 w 34"/>
                <a:gd name="T5" fmla="*/ 16 h 19"/>
                <a:gd name="T6" fmla="*/ 22 w 34"/>
                <a:gd name="T7" fmla="*/ 18 h 19"/>
                <a:gd name="T8" fmla="*/ 16 w 34"/>
                <a:gd name="T9" fmla="*/ 19 h 19"/>
                <a:gd name="T10" fmla="*/ 10 w 34"/>
                <a:gd name="T11" fmla="*/ 18 h 19"/>
                <a:gd name="T12" fmla="*/ 4 w 34"/>
                <a:gd name="T13" fmla="*/ 16 h 19"/>
                <a:gd name="T14" fmla="*/ 0 w 34"/>
                <a:gd name="T15" fmla="*/ 12 h 19"/>
                <a:gd name="T16" fmla="*/ 0 w 34"/>
                <a:gd name="T17" fmla="*/ 9 h 19"/>
                <a:gd name="T18" fmla="*/ 0 w 34"/>
                <a:gd name="T19" fmla="*/ 5 h 19"/>
                <a:gd name="T20" fmla="*/ 4 w 34"/>
                <a:gd name="T21" fmla="*/ 2 h 19"/>
                <a:gd name="T22" fmla="*/ 10 w 34"/>
                <a:gd name="T23" fmla="*/ 0 h 19"/>
                <a:gd name="T24" fmla="*/ 16 w 34"/>
                <a:gd name="T25" fmla="*/ 0 h 19"/>
                <a:gd name="T26" fmla="*/ 22 w 34"/>
                <a:gd name="T27" fmla="*/ 0 h 19"/>
                <a:gd name="T28" fmla="*/ 28 w 34"/>
                <a:gd name="T29" fmla="*/ 2 h 19"/>
                <a:gd name="T30" fmla="*/ 32 w 34"/>
                <a:gd name="T31" fmla="*/ 5 h 19"/>
                <a:gd name="T32" fmla="*/ 34 w 34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9">
                  <a:moveTo>
                    <a:pt x="34" y="9"/>
                  </a:moveTo>
                  <a:lnTo>
                    <a:pt x="32" y="12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16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0"/>
            <p:cNvSpPr>
              <a:spLocks/>
            </p:cNvSpPr>
            <p:nvPr/>
          </p:nvSpPr>
          <p:spPr bwMode="auto">
            <a:xfrm>
              <a:off x="7854950" y="4360863"/>
              <a:ext cx="53975" cy="30163"/>
            </a:xfrm>
            <a:custGeom>
              <a:avLst/>
              <a:gdLst>
                <a:gd name="T0" fmla="*/ 34 w 34"/>
                <a:gd name="T1" fmla="*/ 9 h 19"/>
                <a:gd name="T2" fmla="*/ 32 w 34"/>
                <a:gd name="T3" fmla="*/ 12 h 19"/>
                <a:gd name="T4" fmla="*/ 28 w 34"/>
                <a:gd name="T5" fmla="*/ 16 h 19"/>
                <a:gd name="T6" fmla="*/ 22 w 34"/>
                <a:gd name="T7" fmla="*/ 18 h 19"/>
                <a:gd name="T8" fmla="*/ 16 w 34"/>
                <a:gd name="T9" fmla="*/ 19 h 19"/>
                <a:gd name="T10" fmla="*/ 10 w 34"/>
                <a:gd name="T11" fmla="*/ 18 h 19"/>
                <a:gd name="T12" fmla="*/ 4 w 34"/>
                <a:gd name="T13" fmla="*/ 16 h 19"/>
                <a:gd name="T14" fmla="*/ 0 w 34"/>
                <a:gd name="T15" fmla="*/ 12 h 19"/>
                <a:gd name="T16" fmla="*/ 0 w 34"/>
                <a:gd name="T17" fmla="*/ 9 h 19"/>
                <a:gd name="T18" fmla="*/ 0 w 34"/>
                <a:gd name="T19" fmla="*/ 5 h 19"/>
                <a:gd name="T20" fmla="*/ 4 w 34"/>
                <a:gd name="T21" fmla="*/ 2 h 19"/>
                <a:gd name="T22" fmla="*/ 10 w 34"/>
                <a:gd name="T23" fmla="*/ 0 h 19"/>
                <a:gd name="T24" fmla="*/ 16 w 34"/>
                <a:gd name="T25" fmla="*/ 0 h 19"/>
                <a:gd name="T26" fmla="*/ 22 w 34"/>
                <a:gd name="T27" fmla="*/ 0 h 19"/>
                <a:gd name="T28" fmla="*/ 28 w 34"/>
                <a:gd name="T29" fmla="*/ 2 h 19"/>
                <a:gd name="T30" fmla="*/ 32 w 34"/>
                <a:gd name="T31" fmla="*/ 5 h 19"/>
                <a:gd name="T32" fmla="*/ 34 w 34"/>
                <a:gd name="T3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9">
                  <a:moveTo>
                    <a:pt x="34" y="9"/>
                  </a:moveTo>
                  <a:lnTo>
                    <a:pt x="32" y="12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16" y="19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5"/>
                  </a:lnTo>
                  <a:lnTo>
                    <a:pt x="34" y="9"/>
                  </a:lnTo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234784" y="848850"/>
            <a:ext cx="7702052" cy="3632200"/>
            <a:chOff x="2074863" y="1095375"/>
            <a:chExt cx="6845300" cy="3632200"/>
          </a:xfrm>
        </p:grpSpPr>
        <p:sp>
          <p:nvSpPr>
            <p:cNvPr id="137" name="Freeform 121"/>
            <p:cNvSpPr>
              <a:spLocks/>
            </p:cNvSpPr>
            <p:nvPr/>
          </p:nvSpPr>
          <p:spPr bwMode="auto">
            <a:xfrm>
              <a:off x="2092325" y="1104900"/>
              <a:ext cx="6811963" cy="3613150"/>
            </a:xfrm>
            <a:custGeom>
              <a:avLst/>
              <a:gdLst>
                <a:gd name="T0" fmla="*/ 257 w 4291"/>
                <a:gd name="T1" fmla="*/ 2133 h 2276"/>
                <a:gd name="T2" fmla="*/ 532 w 4291"/>
                <a:gd name="T3" fmla="*/ 1987 h 2276"/>
                <a:gd name="T4" fmla="*/ 589 w 4291"/>
                <a:gd name="T5" fmla="*/ 1957 h 2276"/>
                <a:gd name="T6" fmla="*/ 906 w 4291"/>
                <a:gd name="T7" fmla="*/ 1790 h 2276"/>
                <a:gd name="T8" fmla="*/ 918 w 4291"/>
                <a:gd name="T9" fmla="*/ 1783 h 2276"/>
                <a:gd name="T10" fmla="*/ 926 w 4291"/>
                <a:gd name="T11" fmla="*/ 1781 h 2276"/>
                <a:gd name="T12" fmla="*/ 1020 w 4291"/>
                <a:gd name="T13" fmla="*/ 1729 h 2276"/>
                <a:gd name="T14" fmla="*/ 1314 w 4291"/>
                <a:gd name="T15" fmla="*/ 1572 h 2276"/>
                <a:gd name="T16" fmla="*/ 1379 w 4291"/>
                <a:gd name="T17" fmla="*/ 1538 h 2276"/>
                <a:gd name="T18" fmla="*/ 2582 w 4291"/>
                <a:gd name="T19" fmla="*/ 900 h 2276"/>
                <a:gd name="T20" fmla="*/ 2998 w 4291"/>
                <a:gd name="T21" fmla="*/ 680 h 2276"/>
                <a:gd name="T22" fmla="*/ 3025 w 4291"/>
                <a:gd name="T23" fmla="*/ 665 h 2276"/>
                <a:gd name="T24" fmla="*/ 3643 w 4291"/>
                <a:gd name="T25" fmla="*/ 338 h 2276"/>
                <a:gd name="T26" fmla="*/ 3811 w 4291"/>
                <a:gd name="T27" fmla="*/ 249 h 2276"/>
                <a:gd name="T28" fmla="*/ 3821 w 4291"/>
                <a:gd name="T29" fmla="*/ 247 h 2276"/>
                <a:gd name="T30" fmla="*/ 3821 w 4291"/>
                <a:gd name="T31" fmla="*/ 243 h 2276"/>
                <a:gd name="T32" fmla="*/ 3829 w 4291"/>
                <a:gd name="T33" fmla="*/ 239 h 2276"/>
                <a:gd name="T34" fmla="*/ 3831 w 4291"/>
                <a:gd name="T35" fmla="*/ 239 h 2276"/>
                <a:gd name="T36" fmla="*/ 3860 w 4291"/>
                <a:gd name="T37" fmla="*/ 224 h 2276"/>
                <a:gd name="T38" fmla="*/ 4284 w 4291"/>
                <a:gd name="T39" fmla="*/ 0 h 2276"/>
                <a:gd name="T40" fmla="*/ 4291 w 4291"/>
                <a:gd name="T41" fmla="*/ 5 h 2276"/>
                <a:gd name="T42" fmla="*/ 3870 w 4291"/>
                <a:gd name="T43" fmla="*/ 231 h 2276"/>
                <a:gd name="T44" fmla="*/ 3841 w 4291"/>
                <a:gd name="T45" fmla="*/ 245 h 2276"/>
                <a:gd name="T46" fmla="*/ 3839 w 4291"/>
                <a:gd name="T47" fmla="*/ 247 h 2276"/>
                <a:gd name="T48" fmla="*/ 3837 w 4291"/>
                <a:gd name="T49" fmla="*/ 246 h 2276"/>
                <a:gd name="T50" fmla="*/ 3833 w 4291"/>
                <a:gd name="T51" fmla="*/ 250 h 2276"/>
                <a:gd name="T52" fmla="*/ 3680 w 4291"/>
                <a:gd name="T53" fmla="*/ 331 h 2276"/>
                <a:gd name="T54" fmla="*/ 3643 w 4291"/>
                <a:gd name="T55" fmla="*/ 351 h 2276"/>
                <a:gd name="T56" fmla="*/ 3027 w 4291"/>
                <a:gd name="T57" fmla="*/ 677 h 2276"/>
                <a:gd name="T58" fmla="*/ 2855 w 4291"/>
                <a:gd name="T59" fmla="*/ 768 h 2276"/>
                <a:gd name="T60" fmla="*/ 1390 w 4291"/>
                <a:gd name="T61" fmla="*/ 1543 h 2276"/>
                <a:gd name="T62" fmla="*/ 1369 w 4291"/>
                <a:gd name="T63" fmla="*/ 1556 h 2276"/>
                <a:gd name="T64" fmla="*/ 1249 w 4291"/>
                <a:gd name="T65" fmla="*/ 1619 h 2276"/>
                <a:gd name="T66" fmla="*/ 930 w 4291"/>
                <a:gd name="T67" fmla="*/ 1790 h 2276"/>
                <a:gd name="T68" fmla="*/ 924 w 4291"/>
                <a:gd name="T69" fmla="*/ 1791 h 2276"/>
                <a:gd name="T70" fmla="*/ 926 w 4291"/>
                <a:gd name="T71" fmla="*/ 1790 h 2276"/>
                <a:gd name="T72" fmla="*/ 816 w 4291"/>
                <a:gd name="T73" fmla="*/ 1849 h 2276"/>
                <a:gd name="T74" fmla="*/ 551 w 4291"/>
                <a:gd name="T75" fmla="*/ 1989 h 2276"/>
                <a:gd name="T76" fmla="*/ 457 w 4291"/>
                <a:gd name="T77" fmla="*/ 2040 h 2276"/>
                <a:gd name="T78" fmla="*/ 12 w 4291"/>
                <a:gd name="T79" fmla="*/ 2275 h 2276"/>
                <a:gd name="T80" fmla="*/ 2 w 4291"/>
                <a:gd name="T81" fmla="*/ 2273 h 2276"/>
                <a:gd name="T82" fmla="*/ 2 w 4291"/>
                <a:gd name="T83" fmla="*/ 2268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91" h="2276">
                  <a:moveTo>
                    <a:pt x="2" y="2268"/>
                  </a:moveTo>
                  <a:lnTo>
                    <a:pt x="257" y="2133"/>
                  </a:lnTo>
                  <a:lnTo>
                    <a:pt x="447" y="2033"/>
                  </a:lnTo>
                  <a:lnTo>
                    <a:pt x="532" y="1987"/>
                  </a:lnTo>
                  <a:lnTo>
                    <a:pt x="541" y="1981"/>
                  </a:lnTo>
                  <a:lnTo>
                    <a:pt x="589" y="1957"/>
                  </a:lnTo>
                  <a:lnTo>
                    <a:pt x="806" y="1842"/>
                  </a:lnTo>
                  <a:lnTo>
                    <a:pt x="906" y="1790"/>
                  </a:lnTo>
                  <a:lnTo>
                    <a:pt x="916" y="1784"/>
                  </a:lnTo>
                  <a:lnTo>
                    <a:pt x="918" y="1783"/>
                  </a:lnTo>
                  <a:lnTo>
                    <a:pt x="924" y="1781"/>
                  </a:lnTo>
                  <a:lnTo>
                    <a:pt x="926" y="1781"/>
                  </a:lnTo>
                  <a:lnTo>
                    <a:pt x="920" y="1783"/>
                  </a:lnTo>
                  <a:lnTo>
                    <a:pt x="1020" y="1729"/>
                  </a:lnTo>
                  <a:lnTo>
                    <a:pt x="1239" y="1612"/>
                  </a:lnTo>
                  <a:lnTo>
                    <a:pt x="1314" y="1572"/>
                  </a:lnTo>
                  <a:lnTo>
                    <a:pt x="1359" y="1549"/>
                  </a:lnTo>
                  <a:lnTo>
                    <a:pt x="1379" y="1538"/>
                  </a:lnTo>
                  <a:lnTo>
                    <a:pt x="1380" y="1537"/>
                  </a:lnTo>
                  <a:lnTo>
                    <a:pt x="2582" y="900"/>
                  </a:lnTo>
                  <a:lnTo>
                    <a:pt x="2845" y="761"/>
                  </a:lnTo>
                  <a:lnTo>
                    <a:pt x="2998" y="680"/>
                  </a:lnTo>
                  <a:lnTo>
                    <a:pt x="3017" y="670"/>
                  </a:lnTo>
                  <a:lnTo>
                    <a:pt x="3025" y="665"/>
                  </a:lnTo>
                  <a:lnTo>
                    <a:pt x="3633" y="344"/>
                  </a:lnTo>
                  <a:lnTo>
                    <a:pt x="3643" y="338"/>
                  </a:lnTo>
                  <a:lnTo>
                    <a:pt x="3670" y="324"/>
                  </a:lnTo>
                  <a:lnTo>
                    <a:pt x="3811" y="249"/>
                  </a:lnTo>
                  <a:lnTo>
                    <a:pt x="3823" y="243"/>
                  </a:lnTo>
                  <a:lnTo>
                    <a:pt x="3821" y="247"/>
                  </a:lnTo>
                  <a:lnTo>
                    <a:pt x="3821" y="246"/>
                  </a:lnTo>
                  <a:lnTo>
                    <a:pt x="3821" y="243"/>
                  </a:lnTo>
                  <a:lnTo>
                    <a:pt x="3823" y="241"/>
                  </a:lnTo>
                  <a:lnTo>
                    <a:pt x="3829" y="239"/>
                  </a:lnTo>
                  <a:lnTo>
                    <a:pt x="3829" y="240"/>
                  </a:lnTo>
                  <a:lnTo>
                    <a:pt x="3831" y="239"/>
                  </a:lnTo>
                  <a:lnTo>
                    <a:pt x="3833" y="238"/>
                  </a:lnTo>
                  <a:lnTo>
                    <a:pt x="3860" y="224"/>
                  </a:lnTo>
                  <a:lnTo>
                    <a:pt x="4278" y="1"/>
                  </a:lnTo>
                  <a:lnTo>
                    <a:pt x="4284" y="0"/>
                  </a:lnTo>
                  <a:lnTo>
                    <a:pt x="4290" y="1"/>
                  </a:lnTo>
                  <a:lnTo>
                    <a:pt x="4291" y="5"/>
                  </a:lnTo>
                  <a:lnTo>
                    <a:pt x="4288" y="8"/>
                  </a:lnTo>
                  <a:lnTo>
                    <a:pt x="3870" y="231"/>
                  </a:lnTo>
                  <a:lnTo>
                    <a:pt x="3843" y="243"/>
                  </a:lnTo>
                  <a:lnTo>
                    <a:pt x="3841" y="245"/>
                  </a:lnTo>
                  <a:lnTo>
                    <a:pt x="3839" y="246"/>
                  </a:lnTo>
                  <a:lnTo>
                    <a:pt x="3839" y="247"/>
                  </a:lnTo>
                  <a:lnTo>
                    <a:pt x="3833" y="249"/>
                  </a:lnTo>
                  <a:lnTo>
                    <a:pt x="3837" y="246"/>
                  </a:lnTo>
                  <a:lnTo>
                    <a:pt x="3837" y="247"/>
                  </a:lnTo>
                  <a:lnTo>
                    <a:pt x="3833" y="250"/>
                  </a:lnTo>
                  <a:lnTo>
                    <a:pt x="3821" y="256"/>
                  </a:lnTo>
                  <a:lnTo>
                    <a:pt x="3680" y="331"/>
                  </a:lnTo>
                  <a:lnTo>
                    <a:pt x="3652" y="344"/>
                  </a:lnTo>
                  <a:lnTo>
                    <a:pt x="3643" y="351"/>
                  </a:lnTo>
                  <a:lnTo>
                    <a:pt x="3035" y="671"/>
                  </a:lnTo>
                  <a:lnTo>
                    <a:pt x="3027" y="677"/>
                  </a:lnTo>
                  <a:lnTo>
                    <a:pt x="3008" y="687"/>
                  </a:lnTo>
                  <a:lnTo>
                    <a:pt x="2855" y="768"/>
                  </a:lnTo>
                  <a:lnTo>
                    <a:pt x="2592" y="907"/>
                  </a:lnTo>
                  <a:lnTo>
                    <a:pt x="1390" y="1543"/>
                  </a:lnTo>
                  <a:lnTo>
                    <a:pt x="1388" y="1545"/>
                  </a:lnTo>
                  <a:lnTo>
                    <a:pt x="1369" y="1556"/>
                  </a:lnTo>
                  <a:lnTo>
                    <a:pt x="1324" y="1579"/>
                  </a:lnTo>
                  <a:lnTo>
                    <a:pt x="1249" y="1619"/>
                  </a:lnTo>
                  <a:lnTo>
                    <a:pt x="1030" y="1736"/>
                  </a:lnTo>
                  <a:lnTo>
                    <a:pt x="930" y="1790"/>
                  </a:lnTo>
                  <a:lnTo>
                    <a:pt x="926" y="1791"/>
                  </a:lnTo>
                  <a:lnTo>
                    <a:pt x="924" y="1791"/>
                  </a:lnTo>
                  <a:lnTo>
                    <a:pt x="928" y="1788"/>
                  </a:lnTo>
                  <a:lnTo>
                    <a:pt x="926" y="1790"/>
                  </a:lnTo>
                  <a:lnTo>
                    <a:pt x="916" y="1797"/>
                  </a:lnTo>
                  <a:lnTo>
                    <a:pt x="816" y="1849"/>
                  </a:lnTo>
                  <a:lnTo>
                    <a:pt x="598" y="1964"/>
                  </a:lnTo>
                  <a:lnTo>
                    <a:pt x="551" y="1989"/>
                  </a:lnTo>
                  <a:lnTo>
                    <a:pt x="541" y="1994"/>
                  </a:lnTo>
                  <a:lnTo>
                    <a:pt x="457" y="2040"/>
                  </a:lnTo>
                  <a:lnTo>
                    <a:pt x="267" y="2140"/>
                  </a:lnTo>
                  <a:lnTo>
                    <a:pt x="12" y="2275"/>
                  </a:lnTo>
                  <a:lnTo>
                    <a:pt x="6" y="2276"/>
                  </a:lnTo>
                  <a:lnTo>
                    <a:pt x="2" y="2273"/>
                  </a:lnTo>
                  <a:lnTo>
                    <a:pt x="0" y="2270"/>
                  </a:lnTo>
                  <a:lnTo>
                    <a:pt x="2" y="2268"/>
                  </a:lnTo>
                  <a:lnTo>
                    <a:pt x="2" y="2268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2"/>
            <p:cNvSpPr>
              <a:spLocks/>
            </p:cNvSpPr>
            <p:nvPr/>
          </p:nvSpPr>
          <p:spPr bwMode="auto">
            <a:xfrm>
              <a:off x="2092325" y="1104900"/>
              <a:ext cx="6810375" cy="3611563"/>
            </a:xfrm>
            <a:custGeom>
              <a:avLst/>
              <a:gdLst>
                <a:gd name="T0" fmla="*/ 128 w 4290"/>
                <a:gd name="T1" fmla="*/ 2114 h 2275"/>
                <a:gd name="T2" fmla="*/ 298 w 4290"/>
                <a:gd name="T3" fmla="*/ 1926 h 2275"/>
                <a:gd name="T4" fmla="*/ 471 w 4290"/>
                <a:gd name="T5" fmla="*/ 1754 h 2275"/>
                <a:gd name="T6" fmla="*/ 641 w 4290"/>
                <a:gd name="T7" fmla="*/ 1599 h 2275"/>
                <a:gd name="T8" fmla="*/ 812 w 4290"/>
                <a:gd name="T9" fmla="*/ 1456 h 2275"/>
                <a:gd name="T10" fmla="*/ 983 w 4290"/>
                <a:gd name="T11" fmla="*/ 1327 h 2275"/>
                <a:gd name="T12" fmla="*/ 1157 w 4290"/>
                <a:gd name="T13" fmla="*/ 1206 h 2275"/>
                <a:gd name="T14" fmla="*/ 1328 w 4290"/>
                <a:gd name="T15" fmla="*/ 1097 h 2275"/>
                <a:gd name="T16" fmla="*/ 1498 w 4290"/>
                <a:gd name="T17" fmla="*/ 994 h 2275"/>
                <a:gd name="T18" fmla="*/ 1669 w 4290"/>
                <a:gd name="T19" fmla="*/ 899 h 2275"/>
                <a:gd name="T20" fmla="*/ 1841 w 4290"/>
                <a:gd name="T21" fmla="*/ 810 h 2275"/>
                <a:gd name="T22" fmla="*/ 2012 w 4290"/>
                <a:gd name="T23" fmla="*/ 727 h 2275"/>
                <a:gd name="T24" fmla="*/ 2182 w 4290"/>
                <a:gd name="T25" fmla="*/ 650 h 2275"/>
                <a:gd name="T26" fmla="*/ 2353 w 4290"/>
                <a:gd name="T27" fmla="*/ 578 h 2275"/>
                <a:gd name="T28" fmla="*/ 2525 w 4290"/>
                <a:gd name="T29" fmla="*/ 510 h 2275"/>
                <a:gd name="T30" fmla="*/ 2698 w 4290"/>
                <a:gd name="T31" fmla="*/ 447 h 2275"/>
                <a:gd name="T32" fmla="*/ 2868 w 4290"/>
                <a:gd name="T33" fmla="*/ 387 h 2275"/>
                <a:gd name="T34" fmla="*/ 3039 w 4290"/>
                <a:gd name="T35" fmla="*/ 330 h 2275"/>
                <a:gd name="T36" fmla="*/ 3211 w 4290"/>
                <a:gd name="T37" fmla="*/ 277 h 2275"/>
                <a:gd name="T38" fmla="*/ 3382 w 4290"/>
                <a:gd name="T39" fmla="*/ 227 h 2275"/>
                <a:gd name="T40" fmla="*/ 3552 w 4290"/>
                <a:gd name="T41" fmla="*/ 179 h 2275"/>
                <a:gd name="T42" fmla="*/ 3723 w 4290"/>
                <a:gd name="T43" fmla="*/ 134 h 2275"/>
                <a:gd name="T44" fmla="*/ 3896 w 4290"/>
                <a:gd name="T45" fmla="*/ 90 h 2275"/>
                <a:gd name="T46" fmla="*/ 4066 w 4290"/>
                <a:gd name="T47" fmla="*/ 49 h 2275"/>
                <a:gd name="T48" fmla="*/ 4237 w 4290"/>
                <a:gd name="T49" fmla="*/ 10 h 2275"/>
                <a:gd name="T50" fmla="*/ 4290 w 4290"/>
                <a:gd name="T51" fmla="*/ 6 h 2275"/>
                <a:gd name="T52" fmla="*/ 4158 w 4290"/>
                <a:gd name="T53" fmla="*/ 38 h 2275"/>
                <a:gd name="T54" fmla="*/ 3986 w 4290"/>
                <a:gd name="T55" fmla="*/ 77 h 2275"/>
                <a:gd name="T56" fmla="*/ 3815 w 4290"/>
                <a:gd name="T57" fmla="*/ 120 h 2275"/>
                <a:gd name="T58" fmla="*/ 3645 w 4290"/>
                <a:gd name="T59" fmla="*/ 164 h 2275"/>
                <a:gd name="T60" fmla="*/ 3474 w 4290"/>
                <a:gd name="T61" fmla="*/ 211 h 2275"/>
                <a:gd name="T62" fmla="*/ 3302 w 4290"/>
                <a:gd name="T63" fmla="*/ 260 h 2275"/>
                <a:gd name="T64" fmla="*/ 3133 w 4290"/>
                <a:gd name="T65" fmla="*/ 311 h 2275"/>
                <a:gd name="T66" fmla="*/ 2962 w 4290"/>
                <a:gd name="T67" fmla="*/ 366 h 2275"/>
                <a:gd name="T68" fmla="*/ 2792 w 4290"/>
                <a:gd name="T69" fmla="*/ 425 h 2275"/>
                <a:gd name="T70" fmla="*/ 2619 w 4290"/>
                <a:gd name="T71" fmla="*/ 486 h 2275"/>
                <a:gd name="T72" fmla="*/ 2449 w 4290"/>
                <a:gd name="T73" fmla="*/ 552 h 2275"/>
                <a:gd name="T74" fmla="*/ 2278 w 4290"/>
                <a:gd name="T75" fmla="*/ 621 h 2275"/>
                <a:gd name="T76" fmla="*/ 2108 w 4290"/>
                <a:gd name="T77" fmla="*/ 696 h 2275"/>
                <a:gd name="T78" fmla="*/ 1935 w 4290"/>
                <a:gd name="T79" fmla="*/ 775 h 2275"/>
                <a:gd name="T80" fmla="*/ 1765 w 4290"/>
                <a:gd name="T81" fmla="*/ 860 h 2275"/>
                <a:gd name="T82" fmla="*/ 1594 w 4290"/>
                <a:gd name="T83" fmla="*/ 953 h 2275"/>
                <a:gd name="T84" fmla="*/ 1424 w 4290"/>
                <a:gd name="T85" fmla="*/ 1050 h 2275"/>
                <a:gd name="T86" fmla="*/ 1253 w 4290"/>
                <a:gd name="T87" fmla="*/ 1156 h 2275"/>
                <a:gd name="T88" fmla="*/ 1083 w 4290"/>
                <a:gd name="T89" fmla="*/ 1271 h 2275"/>
                <a:gd name="T90" fmla="*/ 912 w 4290"/>
                <a:gd name="T91" fmla="*/ 1396 h 2275"/>
                <a:gd name="T92" fmla="*/ 741 w 4290"/>
                <a:gd name="T93" fmla="*/ 1532 h 2275"/>
                <a:gd name="T94" fmla="*/ 569 w 4290"/>
                <a:gd name="T95" fmla="*/ 1681 h 2275"/>
                <a:gd name="T96" fmla="*/ 398 w 4290"/>
                <a:gd name="T97" fmla="*/ 1843 h 2275"/>
                <a:gd name="T98" fmla="*/ 228 w 4290"/>
                <a:gd name="T99" fmla="*/ 2023 h 2275"/>
                <a:gd name="T100" fmla="*/ 57 w 4290"/>
                <a:gd name="T101" fmla="*/ 2220 h 2275"/>
                <a:gd name="T102" fmla="*/ 0 w 4290"/>
                <a:gd name="T103" fmla="*/ 2272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90" h="2275">
                  <a:moveTo>
                    <a:pt x="0" y="2269"/>
                  </a:moveTo>
                  <a:lnTo>
                    <a:pt x="44" y="2216"/>
                  </a:lnTo>
                  <a:lnTo>
                    <a:pt x="85" y="2165"/>
                  </a:lnTo>
                  <a:lnTo>
                    <a:pt x="128" y="2114"/>
                  </a:lnTo>
                  <a:lnTo>
                    <a:pt x="171" y="2065"/>
                  </a:lnTo>
                  <a:lnTo>
                    <a:pt x="214" y="2019"/>
                  </a:lnTo>
                  <a:lnTo>
                    <a:pt x="257" y="1972"/>
                  </a:lnTo>
                  <a:lnTo>
                    <a:pt x="298" y="1926"/>
                  </a:lnTo>
                  <a:lnTo>
                    <a:pt x="342" y="1882"/>
                  </a:lnTo>
                  <a:lnTo>
                    <a:pt x="385" y="1839"/>
                  </a:lnTo>
                  <a:lnTo>
                    <a:pt x="428" y="1797"/>
                  </a:lnTo>
                  <a:lnTo>
                    <a:pt x="471" y="1754"/>
                  </a:lnTo>
                  <a:lnTo>
                    <a:pt x="514" y="1714"/>
                  </a:lnTo>
                  <a:lnTo>
                    <a:pt x="555" y="1675"/>
                  </a:lnTo>
                  <a:lnTo>
                    <a:pt x="598" y="1636"/>
                  </a:lnTo>
                  <a:lnTo>
                    <a:pt x="641" y="1599"/>
                  </a:lnTo>
                  <a:lnTo>
                    <a:pt x="685" y="1562"/>
                  </a:lnTo>
                  <a:lnTo>
                    <a:pt x="728" y="1527"/>
                  </a:lnTo>
                  <a:lnTo>
                    <a:pt x="769" y="1492"/>
                  </a:lnTo>
                  <a:lnTo>
                    <a:pt x="812" y="1456"/>
                  </a:lnTo>
                  <a:lnTo>
                    <a:pt x="855" y="1423"/>
                  </a:lnTo>
                  <a:lnTo>
                    <a:pt x="898" y="1390"/>
                  </a:lnTo>
                  <a:lnTo>
                    <a:pt x="943" y="1358"/>
                  </a:lnTo>
                  <a:lnTo>
                    <a:pt x="983" y="1327"/>
                  </a:lnTo>
                  <a:lnTo>
                    <a:pt x="1028" y="1295"/>
                  </a:lnTo>
                  <a:lnTo>
                    <a:pt x="1071" y="1265"/>
                  </a:lnTo>
                  <a:lnTo>
                    <a:pt x="1114" y="1236"/>
                  </a:lnTo>
                  <a:lnTo>
                    <a:pt x="1157" y="1206"/>
                  </a:lnTo>
                  <a:lnTo>
                    <a:pt x="1200" y="1178"/>
                  </a:lnTo>
                  <a:lnTo>
                    <a:pt x="1241" y="1150"/>
                  </a:lnTo>
                  <a:lnTo>
                    <a:pt x="1284" y="1123"/>
                  </a:lnTo>
                  <a:lnTo>
                    <a:pt x="1328" y="1097"/>
                  </a:lnTo>
                  <a:lnTo>
                    <a:pt x="1371" y="1070"/>
                  </a:lnTo>
                  <a:lnTo>
                    <a:pt x="1414" y="1044"/>
                  </a:lnTo>
                  <a:lnTo>
                    <a:pt x="1455" y="1018"/>
                  </a:lnTo>
                  <a:lnTo>
                    <a:pt x="1498" y="994"/>
                  </a:lnTo>
                  <a:lnTo>
                    <a:pt x="1541" y="969"/>
                  </a:lnTo>
                  <a:lnTo>
                    <a:pt x="1584" y="946"/>
                  </a:lnTo>
                  <a:lnTo>
                    <a:pt x="1627" y="921"/>
                  </a:lnTo>
                  <a:lnTo>
                    <a:pt x="1669" y="899"/>
                  </a:lnTo>
                  <a:lnTo>
                    <a:pt x="1712" y="876"/>
                  </a:lnTo>
                  <a:lnTo>
                    <a:pt x="1755" y="853"/>
                  </a:lnTo>
                  <a:lnTo>
                    <a:pt x="1798" y="832"/>
                  </a:lnTo>
                  <a:lnTo>
                    <a:pt x="1841" y="810"/>
                  </a:lnTo>
                  <a:lnTo>
                    <a:pt x="1884" y="789"/>
                  </a:lnTo>
                  <a:lnTo>
                    <a:pt x="1925" y="768"/>
                  </a:lnTo>
                  <a:lnTo>
                    <a:pt x="1969" y="747"/>
                  </a:lnTo>
                  <a:lnTo>
                    <a:pt x="2012" y="727"/>
                  </a:lnTo>
                  <a:lnTo>
                    <a:pt x="2055" y="707"/>
                  </a:lnTo>
                  <a:lnTo>
                    <a:pt x="2098" y="687"/>
                  </a:lnTo>
                  <a:lnTo>
                    <a:pt x="2139" y="669"/>
                  </a:lnTo>
                  <a:lnTo>
                    <a:pt x="2182" y="650"/>
                  </a:lnTo>
                  <a:lnTo>
                    <a:pt x="2225" y="631"/>
                  </a:lnTo>
                  <a:lnTo>
                    <a:pt x="2268" y="613"/>
                  </a:lnTo>
                  <a:lnTo>
                    <a:pt x="2312" y="595"/>
                  </a:lnTo>
                  <a:lnTo>
                    <a:pt x="2353" y="578"/>
                  </a:lnTo>
                  <a:lnTo>
                    <a:pt x="2396" y="560"/>
                  </a:lnTo>
                  <a:lnTo>
                    <a:pt x="2439" y="544"/>
                  </a:lnTo>
                  <a:lnTo>
                    <a:pt x="2482" y="526"/>
                  </a:lnTo>
                  <a:lnTo>
                    <a:pt x="2525" y="510"/>
                  </a:lnTo>
                  <a:lnTo>
                    <a:pt x="2568" y="493"/>
                  </a:lnTo>
                  <a:lnTo>
                    <a:pt x="2612" y="478"/>
                  </a:lnTo>
                  <a:lnTo>
                    <a:pt x="2653" y="462"/>
                  </a:lnTo>
                  <a:lnTo>
                    <a:pt x="2698" y="447"/>
                  </a:lnTo>
                  <a:lnTo>
                    <a:pt x="2741" y="432"/>
                  </a:lnTo>
                  <a:lnTo>
                    <a:pt x="2784" y="416"/>
                  </a:lnTo>
                  <a:lnTo>
                    <a:pt x="2825" y="401"/>
                  </a:lnTo>
                  <a:lnTo>
                    <a:pt x="2868" y="387"/>
                  </a:lnTo>
                  <a:lnTo>
                    <a:pt x="2911" y="372"/>
                  </a:lnTo>
                  <a:lnTo>
                    <a:pt x="2955" y="358"/>
                  </a:lnTo>
                  <a:lnTo>
                    <a:pt x="2998" y="344"/>
                  </a:lnTo>
                  <a:lnTo>
                    <a:pt x="3039" y="330"/>
                  </a:lnTo>
                  <a:lnTo>
                    <a:pt x="3082" y="317"/>
                  </a:lnTo>
                  <a:lnTo>
                    <a:pt x="3125" y="303"/>
                  </a:lnTo>
                  <a:lnTo>
                    <a:pt x="3168" y="290"/>
                  </a:lnTo>
                  <a:lnTo>
                    <a:pt x="3211" y="277"/>
                  </a:lnTo>
                  <a:lnTo>
                    <a:pt x="3255" y="264"/>
                  </a:lnTo>
                  <a:lnTo>
                    <a:pt x="3296" y="252"/>
                  </a:lnTo>
                  <a:lnTo>
                    <a:pt x="3339" y="239"/>
                  </a:lnTo>
                  <a:lnTo>
                    <a:pt x="3382" y="227"/>
                  </a:lnTo>
                  <a:lnTo>
                    <a:pt x="3425" y="214"/>
                  </a:lnTo>
                  <a:lnTo>
                    <a:pt x="3468" y="202"/>
                  </a:lnTo>
                  <a:lnTo>
                    <a:pt x="3509" y="191"/>
                  </a:lnTo>
                  <a:lnTo>
                    <a:pt x="3552" y="179"/>
                  </a:lnTo>
                  <a:lnTo>
                    <a:pt x="3596" y="167"/>
                  </a:lnTo>
                  <a:lnTo>
                    <a:pt x="3639" y="156"/>
                  </a:lnTo>
                  <a:lnTo>
                    <a:pt x="3682" y="144"/>
                  </a:lnTo>
                  <a:lnTo>
                    <a:pt x="3723" y="134"/>
                  </a:lnTo>
                  <a:lnTo>
                    <a:pt x="3766" y="122"/>
                  </a:lnTo>
                  <a:lnTo>
                    <a:pt x="3809" y="111"/>
                  </a:lnTo>
                  <a:lnTo>
                    <a:pt x="3852" y="101"/>
                  </a:lnTo>
                  <a:lnTo>
                    <a:pt x="3896" y="90"/>
                  </a:lnTo>
                  <a:lnTo>
                    <a:pt x="3939" y="80"/>
                  </a:lnTo>
                  <a:lnTo>
                    <a:pt x="3980" y="69"/>
                  </a:lnTo>
                  <a:lnTo>
                    <a:pt x="4023" y="59"/>
                  </a:lnTo>
                  <a:lnTo>
                    <a:pt x="4066" y="49"/>
                  </a:lnTo>
                  <a:lnTo>
                    <a:pt x="4109" y="39"/>
                  </a:lnTo>
                  <a:lnTo>
                    <a:pt x="4152" y="30"/>
                  </a:lnTo>
                  <a:lnTo>
                    <a:pt x="4193" y="20"/>
                  </a:lnTo>
                  <a:lnTo>
                    <a:pt x="4237" y="10"/>
                  </a:lnTo>
                  <a:lnTo>
                    <a:pt x="4280" y="0"/>
                  </a:lnTo>
                  <a:lnTo>
                    <a:pt x="4286" y="0"/>
                  </a:lnTo>
                  <a:lnTo>
                    <a:pt x="4290" y="3"/>
                  </a:lnTo>
                  <a:lnTo>
                    <a:pt x="4290" y="6"/>
                  </a:lnTo>
                  <a:lnTo>
                    <a:pt x="4286" y="8"/>
                  </a:lnTo>
                  <a:lnTo>
                    <a:pt x="4242" y="18"/>
                  </a:lnTo>
                  <a:lnTo>
                    <a:pt x="4199" y="28"/>
                  </a:lnTo>
                  <a:lnTo>
                    <a:pt x="4158" y="38"/>
                  </a:lnTo>
                  <a:lnTo>
                    <a:pt x="4115" y="47"/>
                  </a:lnTo>
                  <a:lnTo>
                    <a:pt x="4072" y="58"/>
                  </a:lnTo>
                  <a:lnTo>
                    <a:pt x="4029" y="67"/>
                  </a:lnTo>
                  <a:lnTo>
                    <a:pt x="3986" y="77"/>
                  </a:lnTo>
                  <a:lnTo>
                    <a:pt x="3945" y="88"/>
                  </a:lnTo>
                  <a:lnTo>
                    <a:pt x="3901" y="98"/>
                  </a:lnTo>
                  <a:lnTo>
                    <a:pt x="3858" y="109"/>
                  </a:lnTo>
                  <a:lnTo>
                    <a:pt x="3815" y="120"/>
                  </a:lnTo>
                  <a:lnTo>
                    <a:pt x="3772" y="130"/>
                  </a:lnTo>
                  <a:lnTo>
                    <a:pt x="3729" y="142"/>
                  </a:lnTo>
                  <a:lnTo>
                    <a:pt x="3688" y="152"/>
                  </a:lnTo>
                  <a:lnTo>
                    <a:pt x="3645" y="164"/>
                  </a:lnTo>
                  <a:lnTo>
                    <a:pt x="3601" y="176"/>
                  </a:lnTo>
                  <a:lnTo>
                    <a:pt x="3558" y="187"/>
                  </a:lnTo>
                  <a:lnTo>
                    <a:pt x="3515" y="199"/>
                  </a:lnTo>
                  <a:lnTo>
                    <a:pt x="3474" y="211"/>
                  </a:lnTo>
                  <a:lnTo>
                    <a:pt x="3431" y="222"/>
                  </a:lnTo>
                  <a:lnTo>
                    <a:pt x="3388" y="235"/>
                  </a:lnTo>
                  <a:lnTo>
                    <a:pt x="3345" y="247"/>
                  </a:lnTo>
                  <a:lnTo>
                    <a:pt x="3302" y="260"/>
                  </a:lnTo>
                  <a:lnTo>
                    <a:pt x="3260" y="273"/>
                  </a:lnTo>
                  <a:lnTo>
                    <a:pt x="3217" y="285"/>
                  </a:lnTo>
                  <a:lnTo>
                    <a:pt x="3174" y="298"/>
                  </a:lnTo>
                  <a:lnTo>
                    <a:pt x="3133" y="311"/>
                  </a:lnTo>
                  <a:lnTo>
                    <a:pt x="3088" y="325"/>
                  </a:lnTo>
                  <a:lnTo>
                    <a:pt x="3047" y="338"/>
                  </a:lnTo>
                  <a:lnTo>
                    <a:pt x="3006" y="352"/>
                  </a:lnTo>
                  <a:lnTo>
                    <a:pt x="2962" y="366"/>
                  </a:lnTo>
                  <a:lnTo>
                    <a:pt x="2919" y="380"/>
                  </a:lnTo>
                  <a:lnTo>
                    <a:pt x="2876" y="395"/>
                  </a:lnTo>
                  <a:lnTo>
                    <a:pt x="2833" y="409"/>
                  </a:lnTo>
                  <a:lnTo>
                    <a:pt x="2792" y="425"/>
                  </a:lnTo>
                  <a:lnTo>
                    <a:pt x="2749" y="440"/>
                  </a:lnTo>
                  <a:lnTo>
                    <a:pt x="2706" y="455"/>
                  </a:lnTo>
                  <a:lnTo>
                    <a:pt x="2663" y="470"/>
                  </a:lnTo>
                  <a:lnTo>
                    <a:pt x="2619" y="486"/>
                  </a:lnTo>
                  <a:lnTo>
                    <a:pt x="2578" y="502"/>
                  </a:lnTo>
                  <a:lnTo>
                    <a:pt x="2535" y="518"/>
                  </a:lnTo>
                  <a:lnTo>
                    <a:pt x="2492" y="534"/>
                  </a:lnTo>
                  <a:lnTo>
                    <a:pt x="2449" y="552"/>
                  </a:lnTo>
                  <a:lnTo>
                    <a:pt x="2406" y="568"/>
                  </a:lnTo>
                  <a:lnTo>
                    <a:pt x="2363" y="586"/>
                  </a:lnTo>
                  <a:lnTo>
                    <a:pt x="2321" y="603"/>
                  </a:lnTo>
                  <a:lnTo>
                    <a:pt x="2278" y="621"/>
                  </a:lnTo>
                  <a:lnTo>
                    <a:pt x="2235" y="640"/>
                  </a:lnTo>
                  <a:lnTo>
                    <a:pt x="2192" y="658"/>
                  </a:lnTo>
                  <a:lnTo>
                    <a:pt x="2149" y="677"/>
                  </a:lnTo>
                  <a:lnTo>
                    <a:pt x="2108" y="696"/>
                  </a:lnTo>
                  <a:lnTo>
                    <a:pt x="2065" y="716"/>
                  </a:lnTo>
                  <a:lnTo>
                    <a:pt x="2021" y="735"/>
                  </a:lnTo>
                  <a:lnTo>
                    <a:pt x="1978" y="755"/>
                  </a:lnTo>
                  <a:lnTo>
                    <a:pt x="1935" y="775"/>
                  </a:lnTo>
                  <a:lnTo>
                    <a:pt x="1894" y="796"/>
                  </a:lnTo>
                  <a:lnTo>
                    <a:pt x="1851" y="817"/>
                  </a:lnTo>
                  <a:lnTo>
                    <a:pt x="1808" y="839"/>
                  </a:lnTo>
                  <a:lnTo>
                    <a:pt x="1765" y="860"/>
                  </a:lnTo>
                  <a:lnTo>
                    <a:pt x="1722" y="883"/>
                  </a:lnTo>
                  <a:lnTo>
                    <a:pt x="1678" y="906"/>
                  </a:lnTo>
                  <a:lnTo>
                    <a:pt x="1637" y="928"/>
                  </a:lnTo>
                  <a:lnTo>
                    <a:pt x="1594" y="953"/>
                  </a:lnTo>
                  <a:lnTo>
                    <a:pt x="1551" y="976"/>
                  </a:lnTo>
                  <a:lnTo>
                    <a:pt x="1508" y="1001"/>
                  </a:lnTo>
                  <a:lnTo>
                    <a:pt x="1467" y="1024"/>
                  </a:lnTo>
                  <a:lnTo>
                    <a:pt x="1424" y="1050"/>
                  </a:lnTo>
                  <a:lnTo>
                    <a:pt x="1382" y="1075"/>
                  </a:lnTo>
                  <a:lnTo>
                    <a:pt x="1339" y="1102"/>
                  </a:lnTo>
                  <a:lnTo>
                    <a:pt x="1296" y="1129"/>
                  </a:lnTo>
                  <a:lnTo>
                    <a:pt x="1253" y="1156"/>
                  </a:lnTo>
                  <a:lnTo>
                    <a:pt x="1212" y="1184"/>
                  </a:lnTo>
                  <a:lnTo>
                    <a:pt x="1169" y="1212"/>
                  </a:lnTo>
                  <a:lnTo>
                    <a:pt x="1126" y="1241"/>
                  </a:lnTo>
                  <a:lnTo>
                    <a:pt x="1083" y="1271"/>
                  </a:lnTo>
                  <a:lnTo>
                    <a:pt x="1039" y="1301"/>
                  </a:lnTo>
                  <a:lnTo>
                    <a:pt x="996" y="1333"/>
                  </a:lnTo>
                  <a:lnTo>
                    <a:pt x="955" y="1364"/>
                  </a:lnTo>
                  <a:lnTo>
                    <a:pt x="912" y="1396"/>
                  </a:lnTo>
                  <a:lnTo>
                    <a:pt x="869" y="1428"/>
                  </a:lnTo>
                  <a:lnTo>
                    <a:pt x="826" y="1462"/>
                  </a:lnTo>
                  <a:lnTo>
                    <a:pt x="783" y="1497"/>
                  </a:lnTo>
                  <a:lnTo>
                    <a:pt x="741" y="1532"/>
                  </a:lnTo>
                  <a:lnTo>
                    <a:pt x="698" y="1567"/>
                  </a:lnTo>
                  <a:lnTo>
                    <a:pt x="655" y="1605"/>
                  </a:lnTo>
                  <a:lnTo>
                    <a:pt x="612" y="1642"/>
                  </a:lnTo>
                  <a:lnTo>
                    <a:pt x="569" y="1681"/>
                  </a:lnTo>
                  <a:lnTo>
                    <a:pt x="528" y="1719"/>
                  </a:lnTo>
                  <a:lnTo>
                    <a:pt x="485" y="1760"/>
                  </a:lnTo>
                  <a:lnTo>
                    <a:pt x="442" y="1801"/>
                  </a:lnTo>
                  <a:lnTo>
                    <a:pt x="398" y="1843"/>
                  </a:lnTo>
                  <a:lnTo>
                    <a:pt x="355" y="1887"/>
                  </a:lnTo>
                  <a:lnTo>
                    <a:pt x="312" y="1931"/>
                  </a:lnTo>
                  <a:lnTo>
                    <a:pt x="271" y="1977"/>
                  </a:lnTo>
                  <a:lnTo>
                    <a:pt x="228" y="2023"/>
                  </a:lnTo>
                  <a:lnTo>
                    <a:pt x="185" y="2069"/>
                  </a:lnTo>
                  <a:lnTo>
                    <a:pt x="142" y="2118"/>
                  </a:lnTo>
                  <a:lnTo>
                    <a:pt x="98" y="2168"/>
                  </a:lnTo>
                  <a:lnTo>
                    <a:pt x="57" y="2220"/>
                  </a:lnTo>
                  <a:lnTo>
                    <a:pt x="14" y="2272"/>
                  </a:lnTo>
                  <a:lnTo>
                    <a:pt x="10" y="2275"/>
                  </a:lnTo>
                  <a:lnTo>
                    <a:pt x="4" y="2275"/>
                  </a:lnTo>
                  <a:lnTo>
                    <a:pt x="0" y="2272"/>
                  </a:lnTo>
                  <a:lnTo>
                    <a:pt x="0" y="2269"/>
                  </a:lnTo>
                  <a:lnTo>
                    <a:pt x="0" y="2269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3"/>
            <p:cNvSpPr>
              <a:spLocks/>
            </p:cNvSpPr>
            <p:nvPr/>
          </p:nvSpPr>
          <p:spPr bwMode="auto">
            <a:xfrm>
              <a:off x="2074863" y="4692650"/>
              <a:ext cx="55563" cy="34925"/>
            </a:xfrm>
            <a:custGeom>
              <a:avLst/>
              <a:gdLst>
                <a:gd name="T0" fmla="*/ 17 w 35"/>
                <a:gd name="T1" fmla="*/ 0 h 22"/>
                <a:gd name="T2" fmla="*/ 17 w 35"/>
                <a:gd name="T3" fmla="*/ 0 h 22"/>
                <a:gd name="T4" fmla="*/ 17 w 35"/>
                <a:gd name="T5" fmla="*/ 0 h 22"/>
                <a:gd name="T6" fmla="*/ 33 w 35"/>
                <a:gd name="T7" fmla="*/ 11 h 22"/>
                <a:gd name="T8" fmla="*/ 35 w 35"/>
                <a:gd name="T9" fmla="*/ 11 h 22"/>
                <a:gd name="T10" fmla="*/ 33 w 35"/>
                <a:gd name="T11" fmla="*/ 11 h 22"/>
                <a:gd name="T12" fmla="*/ 17 w 35"/>
                <a:gd name="T13" fmla="*/ 20 h 22"/>
                <a:gd name="T14" fmla="*/ 17 w 35"/>
                <a:gd name="T15" fmla="*/ 22 h 22"/>
                <a:gd name="T16" fmla="*/ 17 w 35"/>
                <a:gd name="T17" fmla="*/ 20 h 22"/>
                <a:gd name="T18" fmla="*/ 0 w 35"/>
                <a:gd name="T19" fmla="*/ 11 h 22"/>
                <a:gd name="T20" fmla="*/ 0 w 35"/>
                <a:gd name="T21" fmla="*/ 11 h 22"/>
                <a:gd name="T22" fmla="*/ 0 w 35"/>
                <a:gd name="T23" fmla="*/ 11 h 22"/>
                <a:gd name="T24" fmla="*/ 17 w 35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2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4"/>
            <p:cNvSpPr>
              <a:spLocks/>
            </p:cNvSpPr>
            <p:nvPr/>
          </p:nvSpPr>
          <p:spPr bwMode="auto">
            <a:xfrm>
              <a:off x="2074863" y="4692650"/>
              <a:ext cx="55563" cy="34925"/>
            </a:xfrm>
            <a:custGeom>
              <a:avLst/>
              <a:gdLst>
                <a:gd name="T0" fmla="*/ 17 w 35"/>
                <a:gd name="T1" fmla="*/ 0 h 22"/>
                <a:gd name="T2" fmla="*/ 17 w 35"/>
                <a:gd name="T3" fmla="*/ 0 h 22"/>
                <a:gd name="T4" fmla="*/ 17 w 35"/>
                <a:gd name="T5" fmla="*/ 0 h 22"/>
                <a:gd name="T6" fmla="*/ 33 w 35"/>
                <a:gd name="T7" fmla="*/ 11 h 22"/>
                <a:gd name="T8" fmla="*/ 35 w 35"/>
                <a:gd name="T9" fmla="*/ 11 h 22"/>
                <a:gd name="T10" fmla="*/ 33 w 35"/>
                <a:gd name="T11" fmla="*/ 11 h 22"/>
                <a:gd name="T12" fmla="*/ 17 w 35"/>
                <a:gd name="T13" fmla="*/ 20 h 22"/>
                <a:gd name="T14" fmla="*/ 17 w 35"/>
                <a:gd name="T15" fmla="*/ 22 h 22"/>
                <a:gd name="T16" fmla="*/ 17 w 35"/>
                <a:gd name="T17" fmla="*/ 20 h 22"/>
                <a:gd name="T18" fmla="*/ 0 w 35"/>
                <a:gd name="T19" fmla="*/ 11 h 22"/>
                <a:gd name="T20" fmla="*/ 0 w 35"/>
                <a:gd name="T21" fmla="*/ 11 h 22"/>
                <a:gd name="T22" fmla="*/ 0 w 35"/>
                <a:gd name="T23" fmla="*/ 11 h 22"/>
                <a:gd name="T24" fmla="*/ 17 w 35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2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2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5"/>
            <p:cNvSpPr>
              <a:spLocks/>
            </p:cNvSpPr>
            <p:nvPr/>
          </p:nvSpPr>
          <p:spPr bwMode="auto">
            <a:xfrm>
              <a:off x="2189163" y="4459288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1 h 21"/>
                <a:gd name="T8" fmla="*/ 36 w 36"/>
                <a:gd name="T9" fmla="*/ 11 h 21"/>
                <a:gd name="T10" fmla="*/ 34 w 36"/>
                <a:gd name="T11" fmla="*/ 11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1 h 21"/>
                <a:gd name="T20" fmla="*/ 0 w 36"/>
                <a:gd name="T21" fmla="*/ 11 h 21"/>
                <a:gd name="T22" fmla="*/ 0 w 36"/>
                <a:gd name="T23" fmla="*/ 11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6"/>
            <p:cNvSpPr>
              <a:spLocks/>
            </p:cNvSpPr>
            <p:nvPr/>
          </p:nvSpPr>
          <p:spPr bwMode="auto">
            <a:xfrm>
              <a:off x="2189163" y="4459288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1 h 21"/>
                <a:gd name="T8" fmla="*/ 36 w 36"/>
                <a:gd name="T9" fmla="*/ 11 h 21"/>
                <a:gd name="T10" fmla="*/ 34 w 36"/>
                <a:gd name="T11" fmla="*/ 11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1 h 21"/>
                <a:gd name="T20" fmla="*/ 0 w 36"/>
                <a:gd name="T21" fmla="*/ 11 h 21"/>
                <a:gd name="T22" fmla="*/ 0 w 36"/>
                <a:gd name="T23" fmla="*/ 11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7"/>
            <p:cNvSpPr>
              <a:spLocks/>
            </p:cNvSpPr>
            <p:nvPr/>
          </p:nvSpPr>
          <p:spPr bwMode="auto">
            <a:xfrm>
              <a:off x="2305050" y="4295775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8"/>
            <p:cNvSpPr>
              <a:spLocks/>
            </p:cNvSpPr>
            <p:nvPr/>
          </p:nvSpPr>
          <p:spPr bwMode="auto">
            <a:xfrm>
              <a:off x="2305050" y="4295775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9"/>
            <p:cNvSpPr>
              <a:spLocks/>
            </p:cNvSpPr>
            <p:nvPr/>
          </p:nvSpPr>
          <p:spPr bwMode="auto">
            <a:xfrm>
              <a:off x="2395538" y="4222750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0 h 21"/>
                <a:gd name="T8" fmla="*/ 35 w 35"/>
                <a:gd name="T9" fmla="*/ 10 h 21"/>
                <a:gd name="T10" fmla="*/ 33 w 35"/>
                <a:gd name="T11" fmla="*/ 10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0"/>
            <p:cNvSpPr>
              <a:spLocks/>
            </p:cNvSpPr>
            <p:nvPr/>
          </p:nvSpPr>
          <p:spPr bwMode="auto">
            <a:xfrm>
              <a:off x="2395538" y="4222750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0 h 21"/>
                <a:gd name="T8" fmla="*/ 35 w 35"/>
                <a:gd name="T9" fmla="*/ 10 h 21"/>
                <a:gd name="T10" fmla="*/ 33 w 35"/>
                <a:gd name="T11" fmla="*/ 10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1"/>
            <p:cNvSpPr>
              <a:spLocks/>
            </p:cNvSpPr>
            <p:nvPr/>
          </p:nvSpPr>
          <p:spPr bwMode="auto">
            <a:xfrm>
              <a:off x="2401888" y="4213225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0 h 21"/>
                <a:gd name="T8" fmla="*/ 35 w 35"/>
                <a:gd name="T9" fmla="*/ 10 h 21"/>
                <a:gd name="T10" fmla="*/ 33 w 35"/>
                <a:gd name="T11" fmla="*/ 10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2"/>
            <p:cNvSpPr>
              <a:spLocks/>
            </p:cNvSpPr>
            <p:nvPr/>
          </p:nvSpPr>
          <p:spPr bwMode="auto">
            <a:xfrm>
              <a:off x="2401888" y="4213225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0 h 21"/>
                <a:gd name="T8" fmla="*/ 35 w 35"/>
                <a:gd name="T9" fmla="*/ 10 h 21"/>
                <a:gd name="T10" fmla="*/ 33 w 35"/>
                <a:gd name="T11" fmla="*/ 10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3"/>
            <p:cNvSpPr>
              <a:spLocks/>
            </p:cNvSpPr>
            <p:nvPr/>
          </p:nvSpPr>
          <p:spPr bwMode="auto">
            <a:xfrm>
              <a:off x="2460625" y="4173538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4"/>
            <p:cNvSpPr>
              <a:spLocks/>
            </p:cNvSpPr>
            <p:nvPr/>
          </p:nvSpPr>
          <p:spPr bwMode="auto">
            <a:xfrm>
              <a:off x="2460625" y="4173538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5"/>
            <p:cNvSpPr>
              <a:spLocks/>
            </p:cNvSpPr>
            <p:nvPr/>
          </p:nvSpPr>
          <p:spPr bwMode="auto">
            <a:xfrm>
              <a:off x="2665413" y="3984625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8 w 35"/>
                <a:gd name="T13" fmla="*/ 20 h 21"/>
                <a:gd name="T14" fmla="*/ 18 w 35"/>
                <a:gd name="T15" fmla="*/ 21 h 21"/>
                <a:gd name="T16" fmla="*/ 18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6"/>
            <p:cNvSpPr>
              <a:spLocks/>
            </p:cNvSpPr>
            <p:nvPr/>
          </p:nvSpPr>
          <p:spPr bwMode="auto">
            <a:xfrm>
              <a:off x="2665413" y="3984625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8 w 35"/>
                <a:gd name="T13" fmla="*/ 20 h 21"/>
                <a:gd name="T14" fmla="*/ 18 w 35"/>
                <a:gd name="T15" fmla="*/ 21 h 21"/>
                <a:gd name="T16" fmla="*/ 18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7"/>
            <p:cNvSpPr>
              <a:spLocks/>
            </p:cNvSpPr>
            <p:nvPr/>
          </p:nvSpPr>
          <p:spPr bwMode="auto">
            <a:xfrm>
              <a:off x="2795588" y="3897313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1 h 21"/>
                <a:gd name="T8" fmla="*/ 36 w 36"/>
                <a:gd name="T9" fmla="*/ 11 h 21"/>
                <a:gd name="T10" fmla="*/ 34 w 36"/>
                <a:gd name="T11" fmla="*/ 11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1 h 21"/>
                <a:gd name="T20" fmla="*/ 0 w 36"/>
                <a:gd name="T21" fmla="*/ 11 h 21"/>
                <a:gd name="T22" fmla="*/ 0 w 36"/>
                <a:gd name="T23" fmla="*/ 11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8"/>
            <p:cNvSpPr>
              <a:spLocks/>
            </p:cNvSpPr>
            <p:nvPr/>
          </p:nvSpPr>
          <p:spPr bwMode="auto">
            <a:xfrm>
              <a:off x="2795588" y="3897313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1 h 21"/>
                <a:gd name="T8" fmla="*/ 36 w 36"/>
                <a:gd name="T9" fmla="*/ 11 h 21"/>
                <a:gd name="T10" fmla="*/ 34 w 36"/>
                <a:gd name="T11" fmla="*/ 11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1 h 21"/>
                <a:gd name="T20" fmla="*/ 0 w 36"/>
                <a:gd name="T21" fmla="*/ 11 h 21"/>
                <a:gd name="T22" fmla="*/ 0 w 36"/>
                <a:gd name="T23" fmla="*/ 11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9"/>
            <p:cNvSpPr>
              <a:spLocks/>
            </p:cNvSpPr>
            <p:nvPr/>
          </p:nvSpPr>
          <p:spPr bwMode="auto">
            <a:xfrm>
              <a:off x="2843213" y="3889375"/>
              <a:ext cx="55563" cy="34925"/>
            </a:xfrm>
            <a:custGeom>
              <a:avLst/>
              <a:gdLst>
                <a:gd name="T0" fmla="*/ 18 w 35"/>
                <a:gd name="T1" fmla="*/ 0 h 22"/>
                <a:gd name="T2" fmla="*/ 18 w 35"/>
                <a:gd name="T3" fmla="*/ 0 h 22"/>
                <a:gd name="T4" fmla="*/ 18 w 35"/>
                <a:gd name="T5" fmla="*/ 0 h 22"/>
                <a:gd name="T6" fmla="*/ 33 w 35"/>
                <a:gd name="T7" fmla="*/ 11 h 22"/>
                <a:gd name="T8" fmla="*/ 35 w 35"/>
                <a:gd name="T9" fmla="*/ 11 h 22"/>
                <a:gd name="T10" fmla="*/ 33 w 35"/>
                <a:gd name="T11" fmla="*/ 11 h 22"/>
                <a:gd name="T12" fmla="*/ 18 w 35"/>
                <a:gd name="T13" fmla="*/ 20 h 22"/>
                <a:gd name="T14" fmla="*/ 18 w 35"/>
                <a:gd name="T15" fmla="*/ 22 h 22"/>
                <a:gd name="T16" fmla="*/ 18 w 35"/>
                <a:gd name="T17" fmla="*/ 20 h 22"/>
                <a:gd name="T18" fmla="*/ 0 w 35"/>
                <a:gd name="T19" fmla="*/ 11 h 22"/>
                <a:gd name="T20" fmla="*/ 0 w 35"/>
                <a:gd name="T21" fmla="*/ 11 h 22"/>
                <a:gd name="T22" fmla="*/ 0 w 35"/>
                <a:gd name="T23" fmla="*/ 11 h 22"/>
                <a:gd name="T24" fmla="*/ 18 w 35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2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0"/>
            <p:cNvSpPr>
              <a:spLocks/>
            </p:cNvSpPr>
            <p:nvPr/>
          </p:nvSpPr>
          <p:spPr bwMode="auto">
            <a:xfrm>
              <a:off x="2843213" y="3889375"/>
              <a:ext cx="55563" cy="34925"/>
            </a:xfrm>
            <a:custGeom>
              <a:avLst/>
              <a:gdLst>
                <a:gd name="T0" fmla="*/ 18 w 35"/>
                <a:gd name="T1" fmla="*/ 0 h 22"/>
                <a:gd name="T2" fmla="*/ 18 w 35"/>
                <a:gd name="T3" fmla="*/ 0 h 22"/>
                <a:gd name="T4" fmla="*/ 18 w 35"/>
                <a:gd name="T5" fmla="*/ 0 h 22"/>
                <a:gd name="T6" fmla="*/ 33 w 35"/>
                <a:gd name="T7" fmla="*/ 11 h 22"/>
                <a:gd name="T8" fmla="*/ 35 w 35"/>
                <a:gd name="T9" fmla="*/ 11 h 22"/>
                <a:gd name="T10" fmla="*/ 33 w 35"/>
                <a:gd name="T11" fmla="*/ 11 h 22"/>
                <a:gd name="T12" fmla="*/ 18 w 35"/>
                <a:gd name="T13" fmla="*/ 20 h 22"/>
                <a:gd name="T14" fmla="*/ 18 w 35"/>
                <a:gd name="T15" fmla="*/ 22 h 22"/>
                <a:gd name="T16" fmla="*/ 18 w 35"/>
                <a:gd name="T17" fmla="*/ 20 h 22"/>
                <a:gd name="T18" fmla="*/ 0 w 35"/>
                <a:gd name="T19" fmla="*/ 11 h 22"/>
                <a:gd name="T20" fmla="*/ 0 w 35"/>
                <a:gd name="T21" fmla="*/ 11 h 22"/>
                <a:gd name="T22" fmla="*/ 0 w 35"/>
                <a:gd name="T23" fmla="*/ 11 h 22"/>
                <a:gd name="T24" fmla="*/ 18 w 35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2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1"/>
            <p:cNvSpPr>
              <a:spLocks/>
            </p:cNvSpPr>
            <p:nvPr/>
          </p:nvSpPr>
          <p:spPr bwMode="auto">
            <a:xfrm>
              <a:off x="2849563" y="3886200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2"/>
            <p:cNvSpPr>
              <a:spLocks/>
            </p:cNvSpPr>
            <p:nvPr/>
          </p:nvSpPr>
          <p:spPr bwMode="auto">
            <a:xfrm>
              <a:off x="2849563" y="3886200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3"/>
            <p:cNvSpPr>
              <a:spLocks/>
            </p:cNvSpPr>
            <p:nvPr/>
          </p:nvSpPr>
          <p:spPr bwMode="auto">
            <a:xfrm>
              <a:off x="2849563" y="3886200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4"/>
            <p:cNvSpPr>
              <a:spLocks/>
            </p:cNvSpPr>
            <p:nvPr/>
          </p:nvSpPr>
          <p:spPr bwMode="auto">
            <a:xfrm>
              <a:off x="2849563" y="3886200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5"/>
            <p:cNvSpPr>
              <a:spLocks/>
            </p:cNvSpPr>
            <p:nvPr/>
          </p:nvSpPr>
          <p:spPr bwMode="auto">
            <a:xfrm>
              <a:off x="2943225" y="3808413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6"/>
            <p:cNvSpPr>
              <a:spLocks/>
            </p:cNvSpPr>
            <p:nvPr/>
          </p:nvSpPr>
          <p:spPr bwMode="auto">
            <a:xfrm>
              <a:off x="2943225" y="3808413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7"/>
            <p:cNvSpPr>
              <a:spLocks/>
            </p:cNvSpPr>
            <p:nvPr/>
          </p:nvSpPr>
          <p:spPr bwMode="auto">
            <a:xfrm>
              <a:off x="3200400" y="3641725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8"/>
            <p:cNvSpPr>
              <a:spLocks/>
            </p:cNvSpPr>
            <p:nvPr/>
          </p:nvSpPr>
          <p:spPr bwMode="auto">
            <a:xfrm>
              <a:off x="3200400" y="3641725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9"/>
            <p:cNvSpPr>
              <a:spLocks/>
            </p:cNvSpPr>
            <p:nvPr/>
          </p:nvSpPr>
          <p:spPr bwMode="auto">
            <a:xfrm>
              <a:off x="3268663" y="3575050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3268663" y="3575050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3322638" y="3536950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3322638" y="3536950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3346450" y="3521075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4"/>
            <p:cNvSpPr>
              <a:spLocks/>
            </p:cNvSpPr>
            <p:nvPr/>
          </p:nvSpPr>
          <p:spPr bwMode="auto">
            <a:xfrm>
              <a:off x="3346450" y="3521075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5"/>
            <p:cNvSpPr>
              <a:spLocks/>
            </p:cNvSpPr>
            <p:nvPr/>
          </p:nvSpPr>
          <p:spPr bwMode="auto">
            <a:xfrm>
              <a:off x="3349625" y="3519488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6"/>
            <p:cNvSpPr>
              <a:spLocks/>
            </p:cNvSpPr>
            <p:nvPr/>
          </p:nvSpPr>
          <p:spPr bwMode="auto">
            <a:xfrm>
              <a:off x="3349625" y="3519488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7"/>
            <p:cNvSpPr>
              <a:spLocks/>
            </p:cNvSpPr>
            <p:nvPr/>
          </p:nvSpPr>
          <p:spPr bwMode="auto">
            <a:xfrm>
              <a:off x="3349625" y="3519488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8"/>
            <p:cNvSpPr>
              <a:spLocks/>
            </p:cNvSpPr>
            <p:nvPr/>
          </p:nvSpPr>
          <p:spPr bwMode="auto">
            <a:xfrm>
              <a:off x="3349625" y="3519488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9"/>
            <p:cNvSpPr>
              <a:spLocks/>
            </p:cNvSpPr>
            <p:nvPr/>
          </p:nvSpPr>
          <p:spPr bwMode="auto">
            <a:xfrm>
              <a:off x="4670425" y="2601913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0"/>
            <p:cNvSpPr>
              <a:spLocks/>
            </p:cNvSpPr>
            <p:nvPr/>
          </p:nvSpPr>
          <p:spPr bwMode="auto">
            <a:xfrm>
              <a:off x="4670425" y="2601913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1"/>
            <p:cNvSpPr>
              <a:spLocks/>
            </p:cNvSpPr>
            <p:nvPr/>
          </p:nvSpPr>
          <p:spPr bwMode="auto">
            <a:xfrm>
              <a:off x="4673600" y="2600325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2"/>
            <p:cNvSpPr>
              <a:spLocks/>
            </p:cNvSpPr>
            <p:nvPr/>
          </p:nvSpPr>
          <p:spPr bwMode="auto">
            <a:xfrm>
              <a:off x="4673600" y="2600325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3"/>
            <p:cNvSpPr>
              <a:spLocks/>
            </p:cNvSpPr>
            <p:nvPr/>
          </p:nvSpPr>
          <p:spPr bwMode="auto">
            <a:xfrm>
              <a:off x="5067300" y="2366963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1 h 21"/>
                <a:gd name="T8" fmla="*/ 36 w 36"/>
                <a:gd name="T9" fmla="*/ 11 h 21"/>
                <a:gd name="T10" fmla="*/ 34 w 36"/>
                <a:gd name="T11" fmla="*/ 11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1 h 21"/>
                <a:gd name="T20" fmla="*/ 0 w 36"/>
                <a:gd name="T21" fmla="*/ 11 h 21"/>
                <a:gd name="T22" fmla="*/ 0 w 36"/>
                <a:gd name="T23" fmla="*/ 11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4"/>
            <p:cNvSpPr>
              <a:spLocks/>
            </p:cNvSpPr>
            <p:nvPr/>
          </p:nvSpPr>
          <p:spPr bwMode="auto">
            <a:xfrm>
              <a:off x="5067300" y="2366963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1 h 21"/>
                <a:gd name="T8" fmla="*/ 36 w 36"/>
                <a:gd name="T9" fmla="*/ 11 h 21"/>
                <a:gd name="T10" fmla="*/ 34 w 36"/>
                <a:gd name="T11" fmla="*/ 11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1 h 21"/>
                <a:gd name="T20" fmla="*/ 0 w 36"/>
                <a:gd name="T21" fmla="*/ 11 h 21"/>
                <a:gd name="T22" fmla="*/ 0 w 36"/>
                <a:gd name="T23" fmla="*/ 11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5"/>
            <p:cNvSpPr>
              <a:spLocks/>
            </p:cNvSpPr>
            <p:nvPr/>
          </p:nvSpPr>
          <p:spPr bwMode="auto">
            <a:xfrm>
              <a:off x="5326063" y="2230438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4 w 35"/>
                <a:gd name="T7" fmla="*/ 10 h 21"/>
                <a:gd name="T8" fmla="*/ 35 w 35"/>
                <a:gd name="T9" fmla="*/ 10 h 21"/>
                <a:gd name="T10" fmla="*/ 34 w 35"/>
                <a:gd name="T11" fmla="*/ 10 h 21"/>
                <a:gd name="T12" fmla="*/ 18 w 35"/>
                <a:gd name="T13" fmla="*/ 19 h 21"/>
                <a:gd name="T14" fmla="*/ 18 w 35"/>
                <a:gd name="T15" fmla="*/ 21 h 21"/>
                <a:gd name="T16" fmla="*/ 18 w 35"/>
                <a:gd name="T17" fmla="*/ 19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6"/>
            <p:cNvSpPr>
              <a:spLocks/>
            </p:cNvSpPr>
            <p:nvPr/>
          </p:nvSpPr>
          <p:spPr bwMode="auto">
            <a:xfrm>
              <a:off x="5326063" y="2230438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4 w 35"/>
                <a:gd name="T7" fmla="*/ 10 h 21"/>
                <a:gd name="T8" fmla="*/ 35 w 35"/>
                <a:gd name="T9" fmla="*/ 10 h 21"/>
                <a:gd name="T10" fmla="*/ 34 w 35"/>
                <a:gd name="T11" fmla="*/ 10 h 21"/>
                <a:gd name="T12" fmla="*/ 18 w 35"/>
                <a:gd name="T13" fmla="*/ 19 h 21"/>
                <a:gd name="T14" fmla="*/ 18 w 35"/>
                <a:gd name="T15" fmla="*/ 21 h 21"/>
                <a:gd name="T16" fmla="*/ 18 w 35"/>
                <a:gd name="T17" fmla="*/ 19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7"/>
            <p:cNvSpPr>
              <a:spLocks/>
            </p:cNvSpPr>
            <p:nvPr/>
          </p:nvSpPr>
          <p:spPr bwMode="auto">
            <a:xfrm>
              <a:off x="5357813" y="2211388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0 h 21"/>
                <a:gd name="T8" fmla="*/ 35 w 35"/>
                <a:gd name="T9" fmla="*/ 10 h 21"/>
                <a:gd name="T10" fmla="*/ 33 w 35"/>
                <a:gd name="T11" fmla="*/ 10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8"/>
            <p:cNvSpPr>
              <a:spLocks/>
            </p:cNvSpPr>
            <p:nvPr/>
          </p:nvSpPr>
          <p:spPr bwMode="auto">
            <a:xfrm>
              <a:off x="5357813" y="2211388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0 h 21"/>
                <a:gd name="T8" fmla="*/ 35 w 35"/>
                <a:gd name="T9" fmla="*/ 10 h 21"/>
                <a:gd name="T10" fmla="*/ 33 w 35"/>
                <a:gd name="T11" fmla="*/ 10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9"/>
            <p:cNvSpPr>
              <a:spLocks/>
            </p:cNvSpPr>
            <p:nvPr/>
          </p:nvSpPr>
          <p:spPr bwMode="auto">
            <a:xfrm>
              <a:off x="5367338" y="2205038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0"/>
            <p:cNvSpPr>
              <a:spLocks/>
            </p:cNvSpPr>
            <p:nvPr/>
          </p:nvSpPr>
          <p:spPr bwMode="auto">
            <a:xfrm>
              <a:off x="5367338" y="2205038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1"/>
            <p:cNvSpPr>
              <a:spLocks/>
            </p:cNvSpPr>
            <p:nvPr/>
          </p:nvSpPr>
          <p:spPr bwMode="auto">
            <a:xfrm>
              <a:off x="6324600" y="1719263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1 h 21"/>
                <a:gd name="T8" fmla="*/ 36 w 36"/>
                <a:gd name="T9" fmla="*/ 11 h 21"/>
                <a:gd name="T10" fmla="*/ 34 w 36"/>
                <a:gd name="T11" fmla="*/ 11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1 h 21"/>
                <a:gd name="T20" fmla="*/ 0 w 36"/>
                <a:gd name="T21" fmla="*/ 11 h 21"/>
                <a:gd name="T22" fmla="*/ 0 w 36"/>
                <a:gd name="T23" fmla="*/ 11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2"/>
            <p:cNvSpPr>
              <a:spLocks/>
            </p:cNvSpPr>
            <p:nvPr/>
          </p:nvSpPr>
          <p:spPr bwMode="auto">
            <a:xfrm>
              <a:off x="6324600" y="1719263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1 h 21"/>
                <a:gd name="T8" fmla="*/ 36 w 36"/>
                <a:gd name="T9" fmla="*/ 11 h 21"/>
                <a:gd name="T10" fmla="*/ 34 w 36"/>
                <a:gd name="T11" fmla="*/ 11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1 h 21"/>
                <a:gd name="T20" fmla="*/ 0 w 36"/>
                <a:gd name="T21" fmla="*/ 11 h 21"/>
                <a:gd name="T22" fmla="*/ 0 w 36"/>
                <a:gd name="T23" fmla="*/ 11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3"/>
            <p:cNvSpPr>
              <a:spLocks/>
            </p:cNvSpPr>
            <p:nvPr/>
          </p:nvSpPr>
          <p:spPr bwMode="auto">
            <a:xfrm>
              <a:off x="6327775" y="1719263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1 h 21"/>
                <a:gd name="T8" fmla="*/ 36 w 36"/>
                <a:gd name="T9" fmla="*/ 11 h 21"/>
                <a:gd name="T10" fmla="*/ 34 w 36"/>
                <a:gd name="T11" fmla="*/ 11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1 h 21"/>
                <a:gd name="T20" fmla="*/ 0 w 36"/>
                <a:gd name="T21" fmla="*/ 11 h 21"/>
                <a:gd name="T22" fmla="*/ 0 w 36"/>
                <a:gd name="T23" fmla="*/ 11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4"/>
            <p:cNvSpPr>
              <a:spLocks/>
            </p:cNvSpPr>
            <p:nvPr/>
          </p:nvSpPr>
          <p:spPr bwMode="auto">
            <a:xfrm>
              <a:off x="6327775" y="1719263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1 h 21"/>
                <a:gd name="T8" fmla="*/ 36 w 36"/>
                <a:gd name="T9" fmla="*/ 11 h 21"/>
                <a:gd name="T10" fmla="*/ 34 w 36"/>
                <a:gd name="T11" fmla="*/ 11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1 h 21"/>
                <a:gd name="T20" fmla="*/ 0 w 36"/>
                <a:gd name="T21" fmla="*/ 11 h 21"/>
                <a:gd name="T22" fmla="*/ 0 w 36"/>
                <a:gd name="T23" fmla="*/ 11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5"/>
            <p:cNvSpPr>
              <a:spLocks/>
            </p:cNvSpPr>
            <p:nvPr/>
          </p:nvSpPr>
          <p:spPr bwMode="auto">
            <a:xfrm>
              <a:off x="6346825" y="1709738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8 w 35"/>
                <a:gd name="T13" fmla="*/ 20 h 21"/>
                <a:gd name="T14" fmla="*/ 18 w 35"/>
                <a:gd name="T15" fmla="*/ 21 h 21"/>
                <a:gd name="T16" fmla="*/ 18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6"/>
            <p:cNvSpPr>
              <a:spLocks/>
            </p:cNvSpPr>
            <p:nvPr/>
          </p:nvSpPr>
          <p:spPr bwMode="auto">
            <a:xfrm>
              <a:off x="6346825" y="1709738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8 w 35"/>
                <a:gd name="T13" fmla="*/ 20 h 21"/>
                <a:gd name="T14" fmla="*/ 18 w 35"/>
                <a:gd name="T15" fmla="*/ 21 h 21"/>
                <a:gd name="T16" fmla="*/ 18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7"/>
            <p:cNvSpPr>
              <a:spLocks/>
            </p:cNvSpPr>
            <p:nvPr/>
          </p:nvSpPr>
          <p:spPr bwMode="auto">
            <a:xfrm>
              <a:off x="6456363" y="1684338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0 h 21"/>
                <a:gd name="T8" fmla="*/ 35 w 35"/>
                <a:gd name="T9" fmla="*/ 10 h 21"/>
                <a:gd name="T10" fmla="*/ 33 w 35"/>
                <a:gd name="T11" fmla="*/ 10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8"/>
            <p:cNvSpPr>
              <a:spLocks/>
            </p:cNvSpPr>
            <p:nvPr/>
          </p:nvSpPr>
          <p:spPr bwMode="auto">
            <a:xfrm>
              <a:off x="6456363" y="1684338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0 h 21"/>
                <a:gd name="T8" fmla="*/ 35 w 35"/>
                <a:gd name="T9" fmla="*/ 10 h 21"/>
                <a:gd name="T10" fmla="*/ 33 w 35"/>
                <a:gd name="T11" fmla="*/ 10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9"/>
            <p:cNvSpPr>
              <a:spLocks/>
            </p:cNvSpPr>
            <p:nvPr/>
          </p:nvSpPr>
          <p:spPr bwMode="auto">
            <a:xfrm>
              <a:off x="6757988" y="1555750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8 w 35"/>
                <a:gd name="T13" fmla="*/ 20 h 21"/>
                <a:gd name="T14" fmla="*/ 18 w 35"/>
                <a:gd name="T15" fmla="*/ 21 h 21"/>
                <a:gd name="T16" fmla="*/ 18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0"/>
            <p:cNvSpPr>
              <a:spLocks/>
            </p:cNvSpPr>
            <p:nvPr/>
          </p:nvSpPr>
          <p:spPr bwMode="auto">
            <a:xfrm>
              <a:off x="6757988" y="1555750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8 w 35"/>
                <a:gd name="T13" fmla="*/ 20 h 21"/>
                <a:gd name="T14" fmla="*/ 18 w 35"/>
                <a:gd name="T15" fmla="*/ 21 h 21"/>
                <a:gd name="T16" fmla="*/ 18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1"/>
            <p:cNvSpPr>
              <a:spLocks/>
            </p:cNvSpPr>
            <p:nvPr/>
          </p:nvSpPr>
          <p:spPr bwMode="auto">
            <a:xfrm>
              <a:off x="6789738" y="1546225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2"/>
            <p:cNvSpPr>
              <a:spLocks/>
            </p:cNvSpPr>
            <p:nvPr/>
          </p:nvSpPr>
          <p:spPr bwMode="auto">
            <a:xfrm>
              <a:off x="6789738" y="1546225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3"/>
            <p:cNvSpPr>
              <a:spLocks/>
            </p:cNvSpPr>
            <p:nvPr/>
          </p:nvSpPr>
          <p:spPr bwMode="auto">
            <a:xfrm>
              <a:off x="6789738" y="1544638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4"/>
            <p:cNvSpPr>
              <a:spLocks/>
            </p:cNvSpPr>
            <p:nvPr/>
          </p:nvSpPr>
          <p:spPr bwMode="auto">
            <a:xfrm>
              <a:off x="6789738" y="1544638"/>
              <a:ext cx="55563" cy="33338"/>
            </a:xfrm>
            <a:custGeom>
              <a:avLst/>
              <a:gdLst>
                <a:gd name="T0" fmla="*/ 17 w 35"/>
                <a:gd name="T1" fmla="*/ 0 h 21"/>
                <a:gd name="T2" fmla="*/ 17 w 35"/>
                <a:gd name="T3" fmla="*/ 0 h 21"/>
                <a:gd name="T4" fmla="*/ 17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7 w 35"/>
                <a:gd name="T13" fmla="*/ 20 h 21"/>
                <a:gd name="T14" fmla="*/ 17 w 35"/>
                <a:gd name="T15" fmla="*/ 21 h 21"/>
                <a:gd name="T16" fmla="*/ 17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7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5"/>
            <p:cNvSpPr>
              <a:spLocks/>
            </p:cNvSpPr>
            <p:nvPr/>
          </p:nvSpPr>
          <p:spPr bwMode="auto">
            <a:xfrm>
              <a:off x="6810375" y="1541463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6"/>
            <p:cNvSpPr>
              <a:spLocks/>
            </p:cNvSpPr>
            <p:nvPr/>
          </p:nvSpPr>
          <p:spPr bwMode="auto">
            <a:xfrm>
              <a:off x="6810375" y="1541463"/>
              <a:ext cx="57150" cy="33338"/>
            </a:xfrm>
            <a:custGeom>
              <a:avLst/>
              <a:gdLst>
                <a:gd name="T0" fmla="*/ 18 w 36"/>
                <a:gd name="T1" fmla="*/ 0 h 21"/>
                <a:gd name="T2" fmla="*/ 18 w 36"/>
                <a:gd name="T3" fmla="*/ 0 h 21"/>
                <a:gd name="T4" fmla="*/ 18 w 36"/>
                <a:gd name="T5" fmla="*/ 0 h 21"/>
                <a:gd name="T6" fmla="*/ 34 w 36"/>
                <a:gd name="T7" fmla="*/ 10 h 21"/>
                <a:gd name="T8" fmla="*/ 36 w 36"/>
                <a:gd name="T9" fmla="*/ 10 h 21"/>
                <a:gd name="T10" fmla="*/ 34 w 36"/>
                <a:gd name="T11" fmla="*/ 10 h 21"/>
                <a:gd name="T12" fmla="*/ 18 w 36"/>
                <a:gd name="T13" fmla="*/ 20 h 21"/>
                <a:gd name="T14" fmla="*/ 18 w 36"/>
                <a:gd name="T15" fmla="*/ 21 h 21"/>
                <a:gd name="T16" fmla="*/ 18 w 36"/>
                <a:gd name="T17" fmla="*/ 20 h 21"/>
                <a:gd name="T18" fmla="*/ 0 w 36"/>
                <a:gd name="T19" fmla="*/ 10 h 21"/>
                <a:gd name="T20" fmla="*/ 0 w 36"/>
                <a:gd name="T21" fmla="*/ 10 h 21"/>
                <a:gd name="T22" fmla="*/ 0 w 36"/>
                <a:gd name="T23" fmla="*/ 10 h 21"/>
                <a:gd name="T24" fmla="*/ 18 w 3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7"/>
            <p:cNvSpPr>
              <a:spLocks/>
            </p:cNvSpPr>
            <p:nvPr/>
          </p:nvSpPr>
          <p:spPr bwMode="auto">
            <a:xfrm>
              <a:off x="6813550" y="1539875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4 w 35"/>
                <a:gd name="T7" fmla="*/ 10 h 21"/>
                <a:gd name="T8" fmla="*/ 35 w 35"/>
                <a:gd name="T9" fmla="*/ 10 h 21"/>
                <a:gd name="T10" fmla="*/ 34 w 35"/>
                <a:gd name="T11" fmla="*/ 10 h 21"/>
                <a:gd name="T12" fmla="*/ 18 w 35"/>
                <a:gd name="T13" fmla="*/ 20 h 21"/>
                <a:gd name="T14" fmla="*/ 18 w 35"/>
                <a:gd name="T15" fmla="*/ 21 h 21"/>
                <a:gd name="T16" fmla="*/ 18 w 35"/>
                <a:gd name="T17" fmla="*/ 20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8"/>
            <p:cNvSpPr>
              <a:spLocks/>
            </p:cNvSpPr>
            <p:nvPr/>
          </p:nvSpPr>
          <p:spPr bwMode="auto">
            <a:xfrm>
              <a:off x="6813550" y="1539875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4 w 35"/>
                <a:gd name="T7" fmla="*/ 10 h 21"/>
                <a:gd name="T8" fmla="*/ 35 w 35"/>
                <a:gd name="T9" fmla="*/ 10 h 21"/>
                <a:gd name="T10" fmla="*/ 34 w 35"/>
                <a:gd name="T11" fmla="*/ 10 h 21"/>
                <a:gd name="T12" fmla="*/ 18 w 35"/>
                <a:gd name="T13" fmla="*/ 20 h 21"/>
                <a:gd name="T14" fmla="*/ 18 w 35"/>
                <a:gd name="T15" fmla="*/ 21 h 21"/>
                <a:gd name="T16" fmla="*/ 18 w 35"/>
                <a:gd name="T17" fmla="*/ 20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4" y="1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9"/>
            <p:cNvSpPr>
              <a:spLocks/>
            </p:cNvSpPr>
            <p:nvPr/>
          </p:nvSpPr>
          <p:spPr bwMode="auto">
            <a:xfrm>
              <a:off x="6819900" y="1538288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3 w 35"/>
                <a:gd name="T7" fmla="*/ 10 h 21"/>
                <a:gd name="T8" fmla="*/ 35 w 35"/>
                <a:gd name="T9" fmla="*/ 10 h 21"/>
                <a:gd name="T10" fmla="*/ 33 w 35"/>
                <a:gd name="T11" fmla="*/ 10 h 21"/>
                <a:gd name="T12" fmla="*/ 18 w 35"/>
                <a:gd name="T13" fmla="*/ 19 h 21"/>
                <a:gd name="T14" fmla="*/ 18 w 35"/>
                <a:gd name="T15" fmla="*/ 21 h 21"/>
                <a:gd name="T16" fmla="*/ 18 w 35"/>
                <a:gd name="T17" fmla="*/ 19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0"/>
            <p:cNvSpPr>
              <a:spLocks/>
            </p:cNvSpPr>
            <p:nvPr/>
          </p:nvSpPr>
          <p:spPr bwMode="auto">
            <a:xfrm>
              <a:off x="6819900" y="1538288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3 w 35"/>
                <a:gd name="T7" fmla="*/ 10 h 21"/>
                <a:gd name="T8" fmla="*/ 35 w 35"/>
                <a:gd name="T9" fmla="*/ 10 h 21"/>
                <a:gd name="T10" fmla="*/ 33 w 35"/>
                <a:gd name="T11" fmla="*/ 10 h 21"/>
                <a:gd name="T12" fmla="*/ 18 w 35"/>
                <a:gd name="T13" fmla="*/ 19 h 21"/>
                <a:gd name="T14" fmla="*/ 18 w 35"/>
                <a:gd name="T15" fmla="*/ 21 h 21"/>
                <a:gd name="T16" fmla="*/ 18 w 35"/>
                <a:gd name="T17" fmla="*/ 19 h 21"/>
                <a:gd name="T18" fmla="*/ 0 w 35"/>
                <a:gd name="T19" fmla="*/ 10 h 21"/>
                <a:gd name="T20" fmla="*/ 0 w 35"/>
                <a:gd name="T21" fmla="*/ 10 h 21"/>
                <a:gd name="T22" fmla="*/ 0 w 35"/>
                <a:gd name="T23" fmla="*/ 10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3" y="10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1"/>
            <p:cNvSpPr>
              <a:spLocks/>
            </p:cNvSpPr>
            <p:nvPr/>
          </p:nvSpPr>
          <p:spPr bwMode="auto">
            <a:xfrm>
              <a:off x="6988175" y="1509713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8 w 35"/>
                <a:gd name="T13" fmla="*/ 20 h 21"/>
                <a:gd name="T14" fmla="*/ 18 w 35"/>
                <a:gd name="T15" fmla="*/ 21 h 21"/>
                <a:gd name="T16" fmla="*/ 18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2"/>
            <p:cNvSpPr>
              <a:spLocks/>
            </p:cNvSpPr>
            <p:nvPr/>
          </p:nvSpPr>
          <p:spPr bwMode="auto">
            <a:xfrm>
              <a:off x="6988175" y="1509713"/>
              <a:ext cx="55563" cy="33338"/>
            </a:xfrm>
            <a:custGeom>
              <a:avLst/>
              <a:gdLst>
                <a:gd name="T0" fmla="*/ 18 w 35"/>
                <a:gd name="T1" fmla="*/ 0 h 21"/>
                <a:gd name="T2" fmla="*/ 18 w 35"/>
                <a:gd name="T3" fmla="*/ 0 h 21"/>
                <a:gd name="T4" fmla="*/ 18 w 35"/>
                <a:gd name="T5" fmla="*/ 0 h 21"/>
                <a:gd name="T6" fmla="*/ 33 w 35"/>
                <a:gd name="T7" fmla="*/ 11 h 21"/>
                <a:gd name="T8" fmla="*/ 35 w 35"/>
                <a:gd name="T9" fmla="*/ 11 h 21"/>
                <a:gd name="T10" fmla="*/ 33 w 35"/>
                <a:gd name="T11" fmla="*/ 11 h 21"/>
                <a:gd name="T12" fmla="*/ 18 w 35"/>
                <a:gd name="T13" fmla="*/ 20 h 21"/>
                <a:gd name="T14" fmla="*/ 18 w 35"/>
                <a:gd name="T15" fmla="*/ 21 h 21"/>
                <a:gd name="T16" fmla="*/ 18 w 35"/>
                <a:gd name="T17" fmla="*/ 20 h 21"/>
                <a:gd name="T18" fmla="*/ 0 w 35"/>
                <a:gd name="T19" fmla="*/ 11 h 21"/>
                <a:gd name="T20" fmla="*/ 0 w 35"/>
                <a:gd name="T21" fmla="*/ 11 h 21"/>
                <a:gd name="T22" fmla="*/ 0 w 35"/>
                <a:gd name="T23" fmla="*/ 11 h 21"/>
                <a:gd name="T24" fmla="*/ 18 w 3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3"/>
            <p:cNvSpPr>
              <a:spLocks/>
            </p:cNvSpPr>
            <p:nvPr/>
          </p:nvSpPr>
          <p:spPr bwMode="auto">
            <a:xfrm>
              <a:off x="8864600" y="1095375"/>
              <a:ext cx="55563" cy="34925"/>
            </a:xfrm>
            <a:custGeom>
              <a:avLst/>
              <a:gdLst>
                <a:gd name="T0" fmla="*/ 18 w 35"/>
                <a:gd name="T1" fmla="*/ 0 h 22"/>
                <a:gd name="T2" fmla="*/ 18 w 35"/>
                <a:gd name="T3" fmla="*/ 0 h 22"/>
                <a:gd name="T4" fmla="*/ 18 w 35"/>
                <a:gd name="T5" fmla="*/ 0 h 22"/>
                <a:gd name="T6" fmla="*/ 33 w 35"/>
                <a:gd name="T7" fmla="*/ 11 h 22"/>
                <a:gd name="T8" fmla="*/ 35 w 35"/>
                <a:gd name="T9" fmla="*/ 11 h 22"/>
                <a:gd name="T10" fmla="*/ 33 w 35"/>
                <a:gd name="T11" fmla="*/ 11 h 22"/>
                <a:gd name="T12" fmla="*/ 18 w 35"/>
                <a:gd name="T13" fmla="*/ 20 h 22"/>
                <a:gd name="T14" fmla="*/ 18 w 35"/>
                <a:gd name="T15" fmla="*/ 22 h 22"/>
                <a:gd name="T16" fmla="*/ 18 w 35"/>
                <a:gd name="T17" fmla="*/ 20 h 22"/>
                <a:gd name="T18" fmla="*/ 0 w 35"/>
                <a:gd name="T19" fmla="*/ 11 h 22"/>
                <a:gd name="T20" fmla="*/ 0 w 35"/>
                <a:gd name="T21" fmla="*/ 11 h 22"/>
                <a:gd name="T22" fmla="*/ 0 w 35"/>
                <a:gd name="T23" fmla="*/ 11 h 22"/>
                <a:gd name="T24" fmla="*/ 18 w 35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2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4"/>
            <p:cNvSpPr>
              <a:spLocks/>
            </p:cNvSpPr>
            <p:nvPr/>
          </p:nvSpPr>
          <p:spPr bwMode="auto">
            <a:xfrm>
              <a:off x="8864600" y="1095375"/>
              <a:ext cx="55563" cy="34925"/>
            </a:xfrm>
            <a:custGeom>
              <a:avLst/>
              <a:gdLst>
                <a:gd name="T0" fmla="*/ 18 w 35"/>
                <a:gd name="T1" fmla="*/ 0 h 22"/>
                <a:gd name="T2" fmla="*/ 18 w 35"/>
                <a:gd name="T3" fmla="*/ 0 h 22"/>
                <a:gd name="T4" fmla="*/ 18 w 35"/>
                <a:gd name="T5" fmla="*/ 0 h 22"/>
                <a:gd name="T6" fmla="*/ 33 w 35"/>
                <a:gd name="T7" fmla="*/ 11 h 22"/>
                <a:gd name="T8" fmla="*/ 35 w 35"/>
                <a:gd name="T9" fmla="*/ 11 h 22"/>
                <a:gd name="T10" fmla="*/ 33 w 35"/>
                <a:gd name="T11" fmla="*/ 11 h 22"/>
                <a:gd name="T12" fmla="*/ 18 w 35"/>
                <a:gd name="T13" fmla="*/ 20 h 22"/>
                <a:gd name="T14" fmla="*/ 18 w 35"/>
                <a:gd name="T15" fmla="*/ 22 h 22"/>
                <a:gd name="T16" fmla="*/ 18 w 35"/>
                <a:gd name="T17" fmla="*/ 20 h 22"/>
                <a:gd name="T18" fmla="*/ 0 w 35"/>
                <a:gd name="T19" fmla="*/ 11 h 22"/>
                <a:gd name="T20" fmla="*/ 0 w 35"/>
                <a:gd name="T21" fmla="*/ 11 h 22"/>
                <a:gd name="T22" fmla="*/ 0 w 35"/>
                <a:gd name="T23" fmla="*/ 11 h 22"/>
                <a:gd name="T24" fmla="*/ 18 w 35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2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19050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1" name="Text Box 4"/>
          <p:cNvSpPr txBox="1">
            <a:spLocks noChangeArrowheads="1"/>
          </p:cNvSpPr>
          <p:nvPr/>
        </p:nvSpPr>
        <p:spPr bwMode="auto">
          <a:xfrm>
            <a:off x="7755534" y="6553200"/>
            <a:ext cx="2340966" cy="2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ojm</a:t>
            </a:r>
            <a:r>
              <a:rPr lang="en-US" dirty="0"/>
              <a:t>/SDE/PAHO/WHO; 2013</a:t>
            </a:r>
          </a:p>
        </p:txBody>
      </p:sp>
      <p:pic>
        <p:nvPicPr>
          <p:cNvPr id="212" name="Picture 2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" y="1130810"/>
            <a:ext cx="1232263" cy="185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" y="3437906"/>
            <a:ext cx="1364749" cy="121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" y="5046619"/>
            <a:ext cx="1837343" cy="111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" name="Text Box 21"/>
          <p:cNvSpPr txBox="1">
            <a:spLocks noChangeArrowheads="1"/>
          </p:cNvSpPr>
          <p:nvPr/>
        </p:nvSpPr>
        <p:spPr bwMode="auto">
          <a:xfrm>
            <a:off x="252413" y="152400"/>
            <a:ext cx="9683750" cy="536575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4572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3000" dirty="0" err="1" smtClean="0"/>
              <a:t>monitoreo</a:t>
            </a:r>
            <a:r>
              <a:rPr lang="en-US" sz="3000" dirty="0" smtClean="0"/>
              <a:t> de </a:t>
            </a:r>
            <a:r>
              <a:rPr lang="en-US" sz="3000" dirty="0" err="1" smtClean="0"/>
              <a:t>desigualdades</a:t>
            </a:r>
            <a:r>
              <a:rPr lang="en-US" sz="3000" dirty="0" smtClean="0"/>
              <a:t> en </a:t>
            </a:r>
            <a:r>
              <a:rPr lang="en-US" sz="3000" dirty="0" err="1" smtClean="0"/>
              <a:t>salud</a:t>
            </a:r>
            <a:r>
              <a:rPr lang="en-US" sz="3000" dirty="0" smtClean="0"/>
              <a:t> : </a:t>
            </a:r>
            <a:r>
              <a:rPr lang="en-US" sz="3000" dirty="0" err="1" smtClean="0"/>
              <a:t>fundamento</a:t>
            </a:r>
            <a:r>
              <a:rPr lang="en-US" sz="3000" dirty="0" smtClean="0"/>
              <a:t> </a:t>
            </a:r>
            <a:r>
              <a:rPr lang="en-US" sz="3000" dirty="0" err="1" smtClean="0"/>
              <a:t>analítico</a:t>
            </a:r>
            <a:endParaRPr lang="en-US" sz="3000" dirty="0"/>
          </a:p>
        </p:txBody>
      </p:sp>
      <p:sp>
        <p:nvSpPr>
          <p:cNvPr id="216" name="TextBox 215"/>
          <p:cNvSpPr txBox="1"/>
          <p:nvPr/>
        </p:nvSpPr>
        <p:spPr>
          <a:xfrm>
            <a:off x="6189926" y="1887936"/>
            <a:ext cx="4064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La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métrica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de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desigualdad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en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salud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debería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  <a:p>
            <a:pPr marL="339725">
              <a:tabLst>
                <a:tab pos="287338" algn="l"/>
              </a:tabLst>
            </a:pP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reflejar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la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dimensión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sanitaria de la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desigualdad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339725">
              <a:tabLst>
                <a:tab pos="287338" algn="l"/>
              </a:tabLst>
            </a:pP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reflejar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la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dimensión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socioeconómica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de la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desigualdad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339725">
              <a:tabLst>
                <a:tab pos="287338" algn="l"/>
              </a:tabLst>
            </a:pP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ser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sensible a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diferencias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en los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tamaños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de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clase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339725">
              <a:tabLst>
                <a:tab pos="287338" algn="l"/>
              </a:tabLst>
            </a:pP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maximizar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el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uso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de la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información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disponible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339725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capturar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las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escalas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relativa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y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absoluta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de la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desigualdad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68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7F7F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5" grpId="0"/>
      <p:bldP spid="36" grpId="0"/>
      <p:bldP spid="61" grpId="0"/>
      <p:bldP spid="62" grpId="0"/>
      <p:bldP spid="63" grpId="0"/>
      <p:bldP spid="211" grpId="0"/>
      <p:bldP spid="2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252413" y="145787"/>
            <a:ext cx="9683750" cy="493487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4572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3000" dirty="0" err="1" smtClean="0"/>
              <a:t>procedimiento</a:t>
            </a:r>
            <a:r>
              <a:rPr lang="en-US" sz="3000" dirty="0" smtClean="0"/>
              <a:t> </a:t>
            </a:r>
            <a:r>
              <a:rPr lang="en-US" sz="3000" dirty="0" err="1" smtClean="0"/>
              <a:t>analítico</a:t>
            </a:r>
            <a:r>
              <a:rPr lang="en-US" sz="3000" dirty="0" smtClean="0"/>
              <a:t>: </a:t>
            </a:r>
            <a:r>
              <a:rPr lang="en-US" sz="3000" dirty="0" err="1" smtClean="0"/>
              <a:t>métricas</a:t>
            </a:r>
            <a:r>
              <a:rPr lang="en-US" sz="3000" dirty="0" smtClean="0"/>
              <a:t> de </a:t>
            </a:r>
            <a:r>
              <a:rPr lang="en-US" sz="3000" dirty="0" err="1" smtClean="0"/>
              <a:t>brecha</a:t>
            </a:r>
            <a:r>
              <a:rPr lang="en-US" sz="3000" dirty="0" smtClean="0"/>
              <a:t> de </a:t>
            </a:r>
            <a:r>
              <a:rPr lang="en-US" sz="3000" dirty="0" err="1" smtClean="0"/>
              <a:t>equidad</a:t>
            </a:r>
            <a:endParaRPr lang="en-US" sz="3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62" y="2895617"/>
            <a:ext cx="395774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036618"/>
            <a:ext cx="3571442" cy="390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7668" y="979087"/>
            <a:ext cx="9597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las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clases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87907" y="5206582"/>
            <a:ext cx="2573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</a:rPr>
              <a:t>Kuznets </a:t>
            </a:r>
            <a:r>
              <a:rPr lang="en-US" sz="1400" b="1" dirty="0" err="1" smtClean="0">
                <a:solidFill>
                  <a:srgbClr val="0033CC"/>
                </a:solidFill>
                <a:latin typeface="Calibri" pitchFamily="34" charset="0"/>
              </a:rPr>
              <a:t>absoluto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</a:rPr>
              <a:t> = tsQ1 – tsQ5 </a:t>
            </a: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473826" y="1328349"/>
            <a:ext cx="699716" cy="571273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1529944" y="1170019"/>
            <a:ext cx="1016379" cy="571272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5400000" flipH="1" flipV="1">
            <a:off x="3636134" y="1691584"/>
            <a:ext cx="349859" cy="19466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3881139" y="6159043"/>
            <a:ext cx="49080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el panel de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datos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es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ordenado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por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el </a:t>
            </a:r>
            <a:r>
              <a:rPr lang="en-US" sz="1400" b="1" i="1" dirty="0" err="1" smtClean="0">
                <a:solidFill>
                  <a:srgbClr val="FF0000"/>
                </a:solidFill>
                <a:latin typeface="Calibri" pitchFamily="34" charset="0"/>
              </a:rPr>
              <a:t>estratificador</a:t>
            </a:r>
            <a:r>
              <a:rPr lang="en-US" sz="1400" b="1" i="1" dirty="0" smtClean="0">
                <a:solidFill>
                  <a:srgbClr val="FF0000"/>
                </a:solidFill>
                <a:latin typeface="Calibri" pitchFamily="34" charset="0"/>
              </a:rPr>
              <a:t> de </a:t>
            </a:r>
            <a:r>
              <a:rPr lang="en-US" sz="1400" b="1" i="1" dirty="0" err="1" smtClean="0">
                <a:solidFill>
                  <a:srgbClr val="FF0000"/>
                </a:solidFill>
                <a:latin typeface="Calibri" pitchFamily="34" charset="0"/>
              </a:rPr>
              <a:t>equidad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desde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el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más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desaventajado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hasta el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menos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desaventajado</a:t>
            </a:r>
            <a:endParaRPr lang="en-US" sz="14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" name="Bent Arrow 39"/>
          <p:cNvSpPr/>
          <p:nvPr/>
        </p:nvSpPr>
        <p:spPr>
          <a:xfrm rot="16200000">
            <a:off x="3013898" y="5769502"/>
            <a:ext cx="491823" cy="937021"/>
          </a:xfrm>
          <a:prstGeom prst="bentArrow">
            <a:avLst>
              <a:gd name="adj1" fmla="val 25000"/>
              <a:gd name="adj2" fmla="val 44485"/>
              <a:gd name="adj3" fmla="val 35262"/>
              <a:gd name="adj4" fmla="val 19940"/>
            </a:avLst>
          </a:prstGeom>
          <a:solidFill>
            <a:srgbClr val="FF0000">
              <a:alpha val="30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6528748" y="1000288"/>
            <a:ext cx="2514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estimadores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de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grupo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no-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sesgados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: medias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ponderadas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(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sumaproducto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4269209" y="1789088"/>
            <a:ext cx="21696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abreviación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distribucional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en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cuantiles</a:t>
            </a:r>
            <a:endParaRPr lang="en-US" sz="1400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52413" y="3065069"/>
            <a:ext cx="357144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8513" y="3780724"/>
            <a:ext cx="357144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828" y="4300089"/>
            <a:ext cx="357144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827" y="5426660"/>
            <a:ext cx="357144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8512" y="4812183"/>
            <a:ext cx="357144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>
            <a:off x="3908398" y="2378250"/>
            <a:ext cx="202744" cy="686819"/>
          </a:xfrm>
          <a:prstGeom prst="rightBrace">
            <a:avLst>
              <a:gd name="adj1" fmla="val 37198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Brace 59"/>
          <p:cNvSpPr/>
          <p:nvPr/>
        </p:nvSpPr>
        <p:spPr>
          <a:xfrm>
            <a:off x="3908398" y="3780724"/>
            <a:ext cx="202744" cy="519365"/>
          </a:xfrm>
          <a:prstGeom prst="rightBrace">
            <a:avLst>
              <a:gd name="adj1" fmla="val 37198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>
            <a:off x="3908398" y="4300089"/>
            <a:ext cx="202744" cy="512094"/>
          </a:xfrm>
          <a:prstGeom prst="rightBrace">
            <a:avLst>
              <a:gd name="adj1" fmla="val 37198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Brace 61"/>
          <p:cNvSpPr/>
          <p:nvPr/>
        </p:nvSpPr>
        <p:spPr>
          <a:xfrm>
            <a:off x="3908398" y="4812183"/>
            <a:ext cx="202744" cy="614477"/>
          </a:xfrm>
          <a:prstGeom prst="rightBrace">
            <a:avLst>
              <a:gd name="adj1" fmla="val 37198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>
            <a:off x="3908398" y="5426660"/>
            <a:ext cx="202744" cy="516940"/>
          </a:xfrm>
          <a:prstGeom prst="rightBrace">
            <a:avLst>
              <a:gd name="adj1" fmla="val 37198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>
            <a:off x="3908398" y="3065069"/>
            <a:ext cx="202744" cy="715655"/>
          </a:xfrm>
          <a:prstGeom prst="rightBrace">
            <a:avLst>
              <a:gd name="adj1" fmla="val 37198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50" idx="1"/>
          </p:cNvCxnSpPr>
          <p:nvPr/>
        </p:nvCxnSpPr>
        <p:spPr>
          <a:xfrm>
            <a:off x="4111142" y="2721660"/>
            <a:ext cx="454520" cy="6213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1"/>
          </p:cNvCxnSpPr>
          <p:nvPr/>
        </p:nvCxnSpPr>
        <p:spPr>
          <a:xfrm>
            <a:off x="4111142" y="3422897"/>
            <a:ext cx="454520" cy="792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0" idx="1"/>
          </p:cNvCxnSpPr>
          <p:nvPr/>
        </p:nvCxnSpPr>
        <p:spPr>
          <a:xfrm flipV="1">
            <a:off x="4111142" y="3701491"/>
            <a:ext cx="454520" cy="338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1" idx="1"/>
          </p:cNvCxnSpPr>
          <p:nvPr/>
        </p:nvCxnSpPr>
        <p:spPr>
          <a:xfrm flipV="1">
            <a:off x="4111142" y="3870949"/>
            <a:ext cx="454520" cy="685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2" idx="1"/>
          </p:cNvCxnSpPr>
          <p:nvPr/>
        </p:nvCxnSpPr>
        <p:spPr>
          <a:xfrm flipV="1">
            <a:off x="4111142" y="4040407"/>
            <a:ext cx="454520" cy="10790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3" idx="1"/>
          </p:cNvCxnSpPr>
          <p:nvPr/>
        </p:nvCxnSpPr>
        <p:spPr>
          <a:xfrm flipV="1">
            <a:off x="4111142" y="4155034"/>
            <a:ext cx="454520" cy="1530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rot="16200000" flipH="1">
            <a:off x="4598484" y="2341156"/>
            <a:ext cx="603927" cy="464858"/>
          </a:xfrm>
          <a:prstGeom prst="curvedConnector3">
            <a:avLst/>
          </a:prstGeom>
          <a:ln>
            <a:solidFill>
              <a:srgbClr val="0033CC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/>
          <p:nvPr/>
        </p:nvCxnSpPr>
        <p:spPr>
          <a:xfrm rot="5400000" flipH="1" flipV="1">
            <a:off x="6846941" y="1947571"/>
            <a:ext cx="1055047" cy="800910"/>
          </a:xfrm>
          <a:prstGeom prst="curvedConnector3">
            <a:avLst>
              <a:gd name="adj1" fmla="val 50000"/>
            </a:avLst>
          </a:prstGeom>
          <a:ln>
            <a:solidFill>
              <a:srgbClr val="0033CC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/>
          <p:nvPr/>
        </p:nvCxnSpPr>
        <p:spPr>
          <a:xfrm rot="16200000" flipH="1">
            <a:off x="7494463" y="2043889"/>
            <a:ext cx="1132188" cy="571272"/>
          </a:xfrm>
          <a:prstGeom prst="curvedConnector3">
            <a:avLst/>
          </a:prstGeom>
          <a:ln>
            <a:solidFill>
              <a:srgbClr val="0033CC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8"/>
          <p:cNvSpPr txBox="1">
            <a:spLocks noChangeArrowheads="1"/>
          </p:cNvSpPr>
          <p:nvPr/>
        </p:nvSpPr>
        <p:spPr bwMode="auto">
          <a:xfrm>
            <a:off x="6670026" y="4419600"/>
            <a:ext cx="19948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 err="1" smtClean="0">
                <a:latin typeface="Calibri" pitchFamily="34" charset="0"/>
              </a:rPr>
              <a:t>tasa</a:t>
            </a:r>
            <a:r>
              <a:rPr lang="en-US" sz="1400" dirty="0" smtClean="0">
                <a:latin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</a:rPr>
              <a:t>salud</a:t>
            </a:r>
            <a:r>
              <a:rPr lang="en-US" sz="1400" dirty="0" smtClean="0">
                <a:latin typeface="Calibri" pitchFamily="34" charset="0"/>
              </a:rPr>
              <a:t> (</a:t>
            </a:r>
            <a:r>
              <a:rPr lang="en-US" sz="1400" dirty="0" err="1" smtClean="0">
                <a:latin typeface="Calibri" pitchFamily="34" charset="0"/>
              </a:rPr>
              <a:t>ts</a:t>
            </a:r>
            <a:r>
              <a:rPr lang="en-US" sz="1400" dirty="0" smtClean="0">
                <a:latin typeface="Calibri" pitchFamily="34" charset="0"/>
              </a:rPr>
              <a:t>)  Q1</a:t>
            </a:r>
          </a:p>
        </p:txBody>
      </p:sp>
      <p:sp>
        <p:nvSpPr>
          <p:cNvPr id="6145" name="Oval 6144"/>
          <p:cNvSpPr/>
          <p:nvPr/>
        </p:nvSpPr>
        <p:spPr>
          <a:xfrm>
            <a:off x="8176528" y="3207223"/>
            <a:ext cx="395785" cy="255303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176528" y="4055671"/>
            <a:ext cx="395785" cy="255303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ight Bracket 6148"/>
          <p:cNvSpPr/>
          <p:nvPr/>
        </p:nvSpPr>
        <p:spPr>
          <a:xfrm>
            <a:off x="8596634" y="3334875"/>
            <a:ext cx="260035" cy="1221262"/>
          </a:xfrm>
          <a:prstGeom prst="rightBracket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Right Bracket 6149"/>
          <p:cNvSpPr/>
          <p:nvPr/>
        </p:nvSpPr>
        <p:spPr>
          <a:xfrm>
            <a:off x="8610282" y="4161597"/>
            <a:ext cx="492774" cy="758485"/>
          </a:xfrm>
          <a:prstGeom prst="rightBracket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755534" y="6553200"/>
            <a:ext cx="2340966" cy="2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ojm</a:t>
            </a:r>
            <a:r>
              <a:rPr lang="en-US" dirty="0"/>
              <a:t>/SDE/PAHO/WHO; 2013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2252778" y="733423"/>
            <a:ext cx="22593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el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estratificador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de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equidad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5" name="Curved Connector 64"/>
          <p:cNvCxnSpPr/>
          <p:nvPr/>
        </p:nvCxnSpPr>
        <p:spPr>
          <a:xfrm rot="5400000" flipH="1" flipV="1">
            <a:off x="2637557" y="1276312"/>
            <a:ext cx="985741" cy="38933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606287" y="611979"/>
            <a:ext cx="16592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el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tamaño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de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clase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3135004" y="1341664"/>
            <a:ext cx="17358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el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resultado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en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salud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6667500" y="4797623"/>
            <a:ext cx="19948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 err="1" smtClean="0">
                <a:latin typeface="Calibri" pitchFamily="34" charset="0"/>
              </a:rPr>
              <a:t>tasa</a:t>
            </a:r>
            <a:r>
              <a:rPr lang="en-US" sz="1400" dirty="0" smtClean="0">
                <a:latin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</a:rPr>
              <a:t>salud</a:t>
            </a:r>
            <a:r>
              <a:rPr lang="en-US" sz="1400" dirty="0" smtClean="0">
                <a:latin typeface="Calibri" pitchFamily="34" charset="0"/>
              </a:rPr>
              <a:t> (</a:t>
            </a:r>
            <a:r>
              <a:rPr lang="en-US" sz="1400" dirty="0" err="1" smtClean="0">
                <a:latin typeface="Calibri" pitchFamily="34" charset="0"/>
              </a:rPr>
              <a:t>ts</a:t>
            </a:r>
            <a:r>
              <a:rPr lang="en-US" sz="1400" dirty="0" smtClean="0">
                <a:latin typeface="Calibri" pitchFamily="34" charset="0"/>
              </a:rPr>
              <a:t>)  Q5</a:t>
            </a: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6093156" y="5551663"/>
            <a:ext cx="2573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</a:rPr>
              <a:t>Kuznets </a:t>
            </a:r>
            <a:r>
              <a:rPr lang="en-US" sz="1400" b="1" dirty="0" err="1" smtClean="0">
                <a:solidFill>
                  <a:srgbClr val="0033CC"/>
                </a:solidFill>
                <a:latin typeface="Calibri" pitchFamily="34" charset="0"/>
              </a:rPr>
              <a:t>relativo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</a:rPr>
              <a:t> = tsQ1 / tsQ5 </a:t>
            </a:r>
          </a:p>
        </p:txBody>
      </p:sp>
    </p:spTree>
    <p:extLst>
      <p:ext uri="{BB962C8B-B14F-4D97-AF65-F5344CB8AC3E}">
        <p14:creationId xmlns:p14="http://schemas.microsoft.com/office/powerpoint/2010/main" val="36417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5" grpId="0"/>
      <p:bldP spid="40" grpId="0" animBg="1"/>
      <p:bldP spid="47" grpId="0"/>
      <p:bldP spid="48" grpId="0"/>
      <p:bldP spid="50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03" grpId="0"/>
      <p:bldP spid="6145" grpId="0" animBg="1"/>
      <p:bldP spid="108" grpId="0" animBg="1"/>
      <p:bldP spid="6149" grpId="0" animBg="1"/>
      <p:bldP spid="6150" grpId="0" animBg="1"/>
      <p:bldP spid="51" grpId="0"/>
      <p:bldP spid="59" grpId="0"/>
      <p:bldP spid="66" grpId="0"/>
      <p:bldP spid="67" grpId="0"/>
      <p:bldP spid="68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252413" y="145787"/>
            <a:ext cx="9683750" cy="493487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algn="ctr" eaLnBrk="0" hangingPunct="0">
              <a:lnSpc>
                <a:spcPts val="5800"/>
              </a:lnSpc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4572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3000" dirty="0" err="1" smtClean="0"/>
              <a:t>procedimiento</a:t>
            </a:r>
            <a:r>
              <a:rPr lang="en-US" sz="3000" dirty="0" smtClean="0"/>
              <a:t> </a:t>
            </a:r>
            <a:r>
              <a:rPr lang="en-US" sz="3000" dirty="0" err="1" smtClean="0"/>
              <a:t>analítico</a:t>
            </a:r>
            <a:r>
              <a:rPr lang="en-US" sz="3000" dirty="0" smtClean="0"/>
              <a:t>: </a:t>
            </a:r>
            <a:r>
              <a:rPr lang="en-US" sz="3000" dirty="0" err="1" smtClean="0"/>
              <a:t>métricas</a:t>
            </a:r>
            <a:r>
              <a:rPr lang="en-US" sz="3000" dirty="0" smtClean="0"/>
              <a:t> de </a:t>
            </a:r>
            <a:r>
              <a:rPr lang="en-US" sz="3000" dirty="0" err="1" smtClean="0"/>
              <a:t>gradiente</a:t>
            </a:r>
            <a:r>
              <a:rPr lang="en-US" sz="3000" dirty="0" smtClean="0"/>
              <a:t> de </a:t>
            </a:r>
            <a:r>
              <a:rPr lang="en-US" sz="3000" dirty="0" err="1" smtClean="0"/>
              <a:t>equidad</a:t>
            </a:r>
            <a:endParaRPr lang="en-US" sz="3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036618"/>
            <a:ext cx="3571442" cy="390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135004" y="1341664"/>
            <a:ext cx="17358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el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resultado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en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salud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06287" y="611979"/>
            <a:ext cx="16592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el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tamaño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de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clase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252778" y="733423"/>
            <a:ext cx="22593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el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estratificador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de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equidad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473826" y="1328349"/>
            <a:ext cx="699716" cy="571273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1529944" y="1170019"/>
            <a:ext cx="1016379" cy="571272"/>
          </a:xfrm>
          <a:prstGeom prst="curvedConnector3">
            <a:avLst/>
          </a:prstGeom>
          <a:ln>
            <a:solidFill>
              <a:schemeClr val="accent4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 flipH="1" flipV="1">
            <a:off x="2637557" y="1276312"/>
            <a:ext cx="985741" cy="38933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5400000" flipH="1" flipV="1">
            <a:off x="3636134" y="1691584"/>
            <a:ext cx="349859" cy="194668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ent Arrow 39"/>
          <p:cNvSpPr/>
          <p:nvPr/>
        </p:nvSpPr>
        <p:spPr>
          <a:xfrm rot="16200000">
            <a:off x="3109434" y="5769502"/>
            <a:ext cx="491823" cy="937021"/>
          </a:xfrm>
          <a:prstGeom prst="bentArrow">
            <a:avLst>
              <a:gd name="adj1" fmla="val 25000"/>
              <a:gd name="adj2" fmla="val 44485"/>
              <a:gd name="adj3" fmla="val 35262"/>
              <a:gd name="adj4" fmla="val 19940"/>
            </a:avLst>
          </a:prstGeom>
          <a:solidFill>
            <a:srgbClr val="FF0000">
              <a:alpha val="30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7802540" y="629387"/>
            <a:ext cx="2362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los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regresores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para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la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regresión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lineal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por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mínimos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cuadrados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ponderados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(</a:t>
            </a:r>
            <a:r>
              <a:rPr lang="en-US" sz="1400" b="1" dirty="0" smtClean="0">
                <a:solidFill>
                  <a:srgbClr val="0033CC"/>
                </a:solidFill>
                <a:latin typeface="Calibri" pitchFamily="34" charset="0"/>
              </a:rPr>
              <a:t>SII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)</a:t>
            </a:r>
          </a:p>
        </p:txBody>
      </p:sp>
      <p:cxnSp>
        <p:nvCxnSpPr>
          <p:cNvPr id="96" name="Curved Connector 95"/>
          <p:cNvCxnSpPr/>
          <p:nvPr/>
        </p:nvCxnSpPr>
        <p:spPr>
          <a:xfrm rot="16200000" flipH="1">
            <a:off x="8514068" y="1488443"/>
            <a:ext cx="603925" cy="353988"/>
          </a:xfrm>
          <a:prstGeom prst="curvedConnector3">
            <a:avLst/>
          </a:prstGeom>
          <a:ln>
            <a:solidFill>
              <a:srgbClr val="0033CC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88" y="2036619"/>
            <a:ext cx="5174308" cy="390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4544443" y="781391"/>
            <a:ext cx="17273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pesos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poblacionales</a:t>
            </a:r>
            <a:endParaRPr lang="en-US" sz="1400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cxnSp>
        <p:nvCxnSpPr>
          <p:cNvPr id="51" name="Curved Connector 50"/>
          <p:cNvCxnSpPr/>
          <p:nvPr/>
        </p:nvCxnSpPr>
        <p:spPr>
          <a:xfrm rot="5400000" flipH="1" flipV="1">
            <a:off x="8099772" y="1568103"/>
            <a:ext cx="603925" cy="194671"/>
          </a:xfrm>
          <a:prstGeom prst="curvedConnector3">
            <a:avLst>
              <a:gd name="adj1" fmla="val 50000"/>
            </a:avLst>
          </a:prstGeom>
          <a:ln>
            <a:solidFill>
              <a:srgbClr val="0033CC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5400000" flipH="1" flipV="1">
            <a:off x="7548448" y="1445388"/>
            <a:ext cx="638379" cy="474556"/>
          </a:xfrm>
          <a:prstGeom prst="curvedConnector3">
            <a:avLst>
              <a:gd name="adj1" fmla="val 50000"/>
            </a:avLst>
          </a:prstGeom>
          <a:ln>
            <a:solidFill>
              <a:srgbClr val="0033CC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5217120" y="1209371"/>
            <a:ext cx="11927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posición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social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relativa</a:t>
            </a:r>
            <a:endParaRPr lang="en-US" sz="1400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6403644" y="920629"/>
            <a:ext cx="13780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transformación</a:t>
            </a:r>
            <a:r>
              <a:rPr lang="en-US" sz="1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Calibri" pitchFamily="34" charset="0"/>
              </a:rPr>
              <a:t>logarítmica</a:t>
            </a:r>
            <a:endParaRPr lang="en-US" sz="1400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cxnSp>
        <p:nvCxnSpPr>
          <p:cNvPr id="73" name="Curved Connector 72"/>
          <p:cNvCxnSpPr/>
          <p:nvPr/>
        </p:nvCxnSpPr>
        <p:spPr>
          <a:xfrm rot="5400000" flipH="1" flipV="1">
            <a:off x="4334015" y="1308235"/>
            <a:ext cx="912687" cy="474554"/>
          </a:xfrm>
          <a:prstGeom prst="curvedConnector3">
            <a:avLst>
              <a:gd name="adj1" fmla="val 50000"/>
            </a:avLst>
          </a:prstGeom>
          <a:ln>
            <a:solidFill>
              <a:srgbClr val="0033CC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 rot="16200000" flipH="1">
            <a:off x="4706439" y="1442725"/>
            <a:ext cx="872360" cy="176995"/>
          </a:xfrm>
          <a:prstGeom prst="curvedConnector3">
            <a:avLst/>
          </a:prstGeom>
          <a:ln>
            <a:solidFill>
              <a:srgbClr val="0033CC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5400000" flipH="1" flipV="1">
            <a:off x="5746325" y="1753693"/>
            <a:ext cx="371182" cy="194670"/>
          </a:xfrm>
          <a:prstGeom prst="curvedConnector3">
            <a:avLst>
              <a:gd name="adj1" fmla="val 50000"/>
            </a:avLst>
          </a:prstGeom>
          <a:ln>
            <a:solidFill>
              <a:srgbClr val="0033CC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5400000" flipH="1" flipV="1">
            <a:off x="6741590" y="1535404"/>
            <a:ext cx="592771" cy="382366"/>
          </a:xfrm>
          <a:prstGeom prst="curvedConnector3">
            <a:avLst>
              <a:gd name="adj1" fmla="val 50000"/>
            </a:avLst>
          </a:prstGeom>
          <a:ln>
            <a:solidFill>
              <a:srgbClr val="0033CC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7755534" y="6553200"/>
            <a:ext cx="2340966" cy="2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ojm</a:t>
            </a:r>
            <a:r>
              <a:rPr lang="en-US" dirty="0"/>
              <a:t>/SDE/PAHO/WHO; 2013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881139" y="6159043"/>
            <a:ext cx="49080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el panel de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datos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es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ordenado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por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el </a:t>
            </a:r>
            <a:r>
              <a:rPr lang="en-US" sz="1400" b="1" i="1" dirty="0" err="1" smtClean="0">
                <a:solidFill>
                  <a:srgbClr val="FF0000"/>
                </a:solidFill>
                <a:latin typeface="Calibri" pitchFamily="34" charset="0"/>
              </a:rPr>
              <a:t>estratificador</a:t>
            </a:r>
            <a:r>
              <a:rPr lang="en-US" sz="1400" b="1" i="1" dirty="0" smtClean="0">
                <a:solidFill>
                  <a:srgbClr val="FF0000"/>
                </a:solidFill>
                <a:latin typeface="Calibri" pitchFamily="34" charset="0"/>
              </a:rPr>
              <a:t> de </a:t>
            </a:r>
            <a:r>
              <a:rPr lang="en-US" sz="1400" b="1" i="1" dirty="0" err="1" smtClean="0">
                <a:solidFill>
                  <a:srgbClr val="FF0000"/>
                </a:solidFill>
                <a:latin typeface="Calibri" pitchFamily="34" charset="0"/>
              </a:rPr>
              <a:t>equidad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desde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el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más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desaventajado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hasta el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menos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desaventajado</a:t>
            </a:r>
            <a:endParaRPr lang="en-US" sz="14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7668" y="979087"/>
            <a:ext cx="9597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las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clases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40" grpId="0" animBg="1"/>
      <p:bldP spid="48" grpId="0"/>
      <p:bldP spid="49" grpId="0"/>
      <p:bldP spid="71" grpId="0"/>
      <p:bldP spid="72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152400"/>
            <a:ext cx="10287000" cy="442913"/>
          </a:xfrm>
          <a:prstGeom prst="rect">
            <a:avLst/>
          </a:prstGeom>
          <a:ex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Brasil</a:t>
            </a:r>
            <a:r>
              <a:rPr lang="en-US" sz="24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: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crecimiento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del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ingreso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y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redistribución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por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deciles</a:t>
            </a:r>
            <a:r>
              <a:rPr lang="en-US" sz="24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, 1998-2007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62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24500" y="6507162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Hailu</a:t>
            </a:r>
            <a:r>
              <a:rPr lang="en-US" dirty="0"/>
              <a:t> D, Dillon SS. IPCIG &amp; AER; </a:t>
            </a:r>
            <a:r>
              <a:rPr lang="en-US" dirty="0" err="1"/>
              <a:t>OnePager</a:t>
            </a:r>
            <a:r>
              <a:rPr lang="en-US" dirty="0"/>
              <a:t> July 2009;89:2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6" name="Rectangle 4"/>
          <p:cNvSpPr>
            <a:spLocks noGrp="1" noChangeArrowheads="1"/>
          </p:cNvSpPr>
          <p:nvPr>
            <p:ph type="title"/>
          </p:nvPr>
        </p:nvSpPr>
        <p:spPr>
          <a:xfrm>
            <a:off x="81886" y="316180"/>
            <a:ext cx="10150522" cy="522020"/>
          </a:xfrm>
        </p:spPr>
        <p:txBody>
          <a:bodyPr anchor="b"/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¿</a:t>
            </a:r>
            <a:r>
              <a:rPr lang="en-US" sz="3200" dirty="0" err="1" smtClean="0">
                <a:latin typeface="Calibri" pitchFamily="34" charset="0"/>
                <a:ea typeface="+mj-ea"/>
                <a:cs typeface="+mj-cs"/>
              </a:rPr>
              <a:t>porqué</a:t>
            </a: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latin typeface="Calibri" pitchFamily="34" charset="0"/>
                <a:ea typeface="+mj-ea"/>
                <a:cs typeface="+mj-cs"/>
              </a:rPr>
              <a:t>abordar</a:t>
            </a: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 la </a:t>
            </a:r>
            <a:r>
              <a:rPr lang="en-US" sz="3200" dirty="0" err="1" smtClean="0">
                <a:latin typeface="Calibri" pitchFamily="34" charset="0"/>
                <a:ea typeface="+mj-ea"/>
                <a:cs typeface="+mj-cs"/>
              </a:rPr>
              <a:t>equidad</a:t>
            </a: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 en </a:t>
            </a:r>
            <a:r>
              <a:rPr lang="en-US" sz="3200" dirty="0" err="1" smtClean="0">
                <a:latin typeface="Calibri" pitchFamily="34" charset="0"/>
                <a:ea typeface="+mj-ea"/>
                <a:cs typeface="+mj-cs"/>
              </a:rPr>
              <a:t>salud</a:t>
            </a: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latin typeface="Calibri" pitchFamily="34" charset="0"/>
                <a:ea typeface="+mj-ea"/>
                <a:cs typeface="+mj-cs"/>
              </a:rPr>
              <a:t>ahora</a:t>
            </a:r>
            <a:r>
              <a:rPr lang="en-US" sz="3200" dirty="0" smtClean="0">
                <a:latin typeface="Calibri" pitchFamily="34" charset="0"/>
                <a:ea typeface="+mj-ea"/>
                <a:cs typeface="+mj-cs"/>
              </a:rPr>
              <a:t>?</a:t>
            </a:r>
            <a:endParaRPr lang="en-US" sz="32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99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9100" y="1528495"/>
            <a:ext cx="9557415" cy="426270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porque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las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inequidades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en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salud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ofenden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nuestro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sentido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moral de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justicia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social</a:t>
            </a:r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porque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no hay </a:t>
            </a: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otra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forma de </a:t>
            </a: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actuar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sobre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los </a:t>
            </a: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determinantes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sociales</a:t>
            </a:r>
            <a:endParaRPr lang="en-US" sz="2800" dirty="0">
              <a:solidFill>
                <a:srgbClr val="000099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porque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es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un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imperativo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político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para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el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desarrollo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sostenible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y la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buena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gobernanza</a:t>
            </a:r>
            <a:endParaRPr lang="en-US" sz="2800" dirty="0" smtClean="0">
              <a:solidFill>
                <a:srgbClr val="000099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porque</a:t>
            </a:r>
            <a:r>
              <a:rPr lang="en-US" sz="2800" dirty="0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permea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nuestra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visión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nuestra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misión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y </a:t>
            </a:r>
            <a:r>
              <a:rPr lang="en-US" sz="2800" dirty="0" err="1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nuestros</a:t>
            </a:r>
            <a:r>
              <a:rPr lang="en-US" sz="2800" dirty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Calibri" pitchFamily="34" charset="0"/>
                <a:ea typeface="ＭＳ Ｐゴシック" pitchFamily="34" charset="-128"/>
              </a:rPr>
              <a:t>valores</a:t>
            </a:r>
            <a:endParaRPr lang="en-US" sz="2800" dirty="0" smtClean="0">
              <a:solidFill>
                <a:srgbClr val="00009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9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9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99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125104"/>
            <a:ext cx="10287000" cy="442913"/>
          </a:xfrm>
          <a:prstGeom prst="rect">
            <a:avLst/>
          </a:prstGeom>
          <a:ex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Brasil</a:t>
            </a:r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efecto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redistributivo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sobre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la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desigualdad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en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mortalidad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infantil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, </a:t>
            </a:r>
            <a:r>
              <a:rPr lang="en-U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 Light" pitchFamily="34" charset="0"/>
                <a:ea typeface="+mj-ea"/>
                <a:cs typeface="+mj-cs"/>
              </a:rPr>
              <a:t>1997-2008</a:t>
            </a:r>
          </a:p>
        </p:txBody>
      </p:sp>
      <p:grpSp>
        <p:nvGrpSpPr>
          <p:cNvPr id="5123" name="Group 11"/>
          <p:cNvGrpSpPr>
            <a:grpSpLocks/>
          </p:cNvGrpSpPr>
          <p:nvPr/>
        </p:nvGrpSpPr>
        <p:grpSpPr bwMode="auto">
          <a:xfrm>
            <a:off x="152400" y="949852"/>
            <a:ext cx="10020300" cy="5626100"/>
            <a:chOff x="96" y="392"/>
            <a:chExt cx="6312" cy="3544"/>
          </a:xfrm>
        </p:grpSpPr>
        <p:pic>
          <p:nvPicPr>
            <p:cNvPr id="51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2"/>
              <a:ext cx="6312" cy="2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" y="3122"/>
              <a:ext cx="3936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24500" y="6507162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Mujica</a:t>
            </a:r>
            <a:r>
              <a:rPr lang="en-US" dirty="0"/>
              <a:t> OJ, </a:t>
            </a:r>
            <a:r>
              <a:rPr lang="en-US" dirty="0" err="1"/>
              <a:t>Vázquez</a:t>
            </a:r>
            <a:r>
              <a:rPr lang="en-US" dirty="0"/>
              <a:t> E, </a:t>
            </a:r>
            <a:r>
              <a:rPr lang="en-US" dirty="0" err="1"/>
              <a:t>Moya</a:t>
            </a:r>
            <a:r>
              <a:rPr lang="en-US" dirty="0"/>
              <a:t> J. </a:t>
            </a:r>
            <a:r>
              <a:rPr lang="en-US" dirty="0" err="1"/>
              <a:t>ExpoEpi</a:t>
            </a:r>
            <a:r>
              <a:rPr lang="en-US" dirty="0"/>
              <a:t> </a:t>
            </a:r>
            <a:r>
              <a:rPr lang="en-US" dirty="0" err="1"/>
              <a:t>Brasil</a:t>
            </a:r>
            <a:r>
              <a:rPr lang="en-US" dirty="0"/>
              <a:t>, 2009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844" y="519753"/>
            <a:ext cx="10287000" cy="380999"/>
          </a:xfrm>
          <a:prstGeom prst="rect">
            <a:avLst/>
          </a:prstGeom>
          <a:extLst/>
        </p:spPr>
        <p:txBody>
          <a:bodyPr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análisis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exploratorio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datos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con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desagregación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nivel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estadual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559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0" y="-1588"/>
            <a:ext cx="10287000" cy="639763"/>
          </a:xfrm>
          <a:prstGeom prst="rect">
            <a:avLst/>
          </a:prstGeom>
          <a:extLst/>
        </p:spPr>
        <p:txBody>
          <a:bodyPr anchor="b"/>
          <a:lstStyle/>
          <a:p>
            <a:pPr algn="ctr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cobertura ECOSf y disponibilidad de recursos humanos</a:t>
            </a:r>
            <a:endParaRPr lang="en-US" sz="280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753100" y="6581001"/>
            <a:ext cx="4517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</a:lstStyle>
          <a:p>
            <a:r>
              <a:rPr lang="en-US" dirty="0" err="1" smtClean="0"/>
              <a:t>elaboración</a:t>
            </a:r>
            <a:r>
              <a:rPr lang="en-US" dirty="0" smtClean="0"/>
              <a:t> </a:t>
            </a:r>
            <a:r>
              <a:rPr lang="en-US" dirty="0" err="1" smtClean="0"/>
              <a:t>propia</a:t>
            </a:r>
            <a:r>
              <a:rPr lang="en-US" dirty="0" smtClean="0"/>
              <a:t> OPS/OMS con </a:t>
            </a:r>
            <a:r>
              <a:rPr lang="en-US" dirty="0" err="1" smtClean="0"/>
              <a:t>datos</a:t>
            </a:r>
            <a:r>
              <a:rPr lang="en-US" dirty="0" smtClean="0"/>
              <a:t> del MSPAS/</a:t>
            </a:r>
            <a:r>
              <a:rPr lang="en-US" dirty="0" err="1" smtClean="0"/>
              <a:t>simmow</a:t>
            </a:r>
            <a:r>
              <a:rPr lang="en-US" dirty="0" smtClean="0"/>
              <a:t>; 2013</a:t>
            </a:r>
            <a:endParaRPr lang="en-US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8101" y="668735"/>
            <a:ext cx="3048000" cy="3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Calibri" pitchFamily="34" charset="0"/>
              </a:rPr>
              <a:t>gradientes de desigualdad en salud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238500" y="668735"/>
            <a:ext cx="3325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Calibri" pitchFamily="34" charset="0"/>
              </a:rPr>
              <a:t>líneas de regresión de la desigualdad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819592" y="668735"/>
            <a:ext cx="3352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Calibri" pitchFamily="34" charset="0"/>
              </a:rPr>
              <a:t>curvas de concentración de la desigualdad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72" y="5027921"/>
            <a:ext cx="8153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067" y="1084583"/>
            <a:ext cx="2935224" cy="2103120"/>
            <a:chOff x="49067" y="1002695"/>
            <a:chExt cx="2935224" cy="2103120"/>
          </a:xfrm>
        </p:grpSpPr>
        <p:pic>
          <p:nvPicPr>
            <p:cNvPr id="4100" name="Picture 4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7" y="1002695"/>
              <a:ext cx="2935224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49892" y="113731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solidFill>
                    <a:srgbClr val="FF0000"/>
                  </a:solidFill>
                  <a:latin typeface="Calibri" pitchFamily="34" charset="0"/>
                </a:rPr>
                <a:t>2009</a:t>
              </a:r>
              <a:endParaRPr lang="en-US" sz="12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748" y="2922896"/>
            <a:ext cx="2935224" cy="2103120"/>
            <a:chOff x="38100" y="2854656"/>
            <a:chExt cx="2935224" cy="2103120"/>
          </a:xfrm>
        </p:grpSpPr>
        <p:pic>
          <p:nvPicPr>
            <p:cNvPr id="4101" name="Picture 5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" y="2854656"/>
              <a:ext cx="2935224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49892" y="3011832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solidFill>
                    <a:srgbClr val="0000FF"/>
                  </a:solidFill>
                  <a:latin typeface="Calibri" pitchFamily="34" charset="0"/>
                </a:rPr>
                <a:t>2012</a:t>
              </a:r>
              <a:endParaRPr lang="en-US" sz="1200">
                <a:solidFill>
                  <a:srgbClr val="0000FF"/>
                </a:solidFill>
                <a:latin typeface="Calibri" pitchFamily="34" charset="0"/>
              </a:endParaRPr>
            </a:p>
          </p:txBody>
        </p:sp>
      </p:grp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129352"/>
            <a:ext cx="3657600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60" y="1080448"/>
            <a:ext cx="374904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585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4" name="Rectangle 4"/>
          <p:cNvSpPr>
            <a:spLocks noChangeArrowheads="1"/>
          </p:cNvSpPr>
          <p:nvPr/>
        </p:nvSpPr>
        <p:spPr bwMode="auto">
          <a:xfrm>
            <a:off x="0" y="-1588"/>
            <a:ext cx="10287000" cy="992187"/>
          </a:xfrm>
          <a:prstGeom prst="rect">
            <a:avLst/>
          </a:prstGeom>
          <a:extLst/>
        </p:spPr>
        <p:txBody>
          <a:bodyPr anchor="ctr" anchorCtr="0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desigualdades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en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exposición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a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biomasa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según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gradiente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social</a:t>
            </a:r>
          </a:p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definido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por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el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nivel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desarrollo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humano</a:t>
            </a:r>
            <a:endParaRPr lang="en-US" sz="26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281227" y="6477000"/>
            <a:ext cx="7780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Soares</a:t>
            </a:r>
            <a:r>
              <a:rPr lang="en-US" dirty="0"/>
              <a:t> A, Meyer MA, Mujica OJ.  Abstract 287890.  APHA Meeting 2013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6" y="2141560"/>
            <a:ext cx="293522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684360"/>
            <a:ext cx="3657600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60" y="1608160"/>
            <a:ext cx="374904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72" y="5215860"/>
            <a:ext cx="49053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-2844" y="1004248"/>
            <a:ext cx="10287000" cy="380999"/>
          </a:xfrm>
          <a:prstGeom prst="rect">
            <a:avLst/>
          </a:prstGeom>
          <a:extLst/>
        </p:spPr>
        <p:txBody>
          <a:bodyPr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análisis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exploratorio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datos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con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desagregación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nivel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nacional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238500" y="1560248"/>
            <a:ext cx="3325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Calibri" pitchFamily="34" charset="0"/>
              </a:rPr>
              <a:t>líneas de regresión de la desigualdad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819592" y="1560248"/>
            <a:ext cx="3352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0000"/>
                </a:solidFill>
                <a:latin typeface="Calibri" pitchFamily="34" charset="0"/>
              </a:rPr>
              <a:t>curvas de concentración de la desigualdad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8101" y="1560248"/>
            <a:ext cx="3048000" cy="3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err="1" smtClean="0">
                <a:solidFill>
                  <a:srgbClr val="FF0000"/>
                </a:solidFill>
                <a:latin typeface="Calibri" pitchFamily="34" charset="0"/>
              </a:rPr>
              <a:t>gradientes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de </a:t>
            </a:r>
            <a:r>
              <a:rPr lang="en-US" sz="1400" dirty="0" err="1" smtClean="0">
                <a:solidFill>
                  <a:srgbClr val="FF0000"/>
                </a:solidFill>
                <a:latin typeface="Calibri" pitchFamily="34" charset="0"/>
              </a:rPr>
              <a:t>desigualdad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en </a:t>
            </a:r>
            <a:r>
              <a:rPr lang="en-US" sz="1400" dirty="0" err="1" smtClean="0">
                <a:solidFill>
                  <a:srgbClr val="FF0000"/>
                </a:solidFill>
                <a:latin typeface="Calibri" pitchFamily="34" charset="0"/>
              </a:rPr>
              <a:t>salud</a:t>
            </a:r>
            <a:endParaRPr lang="en-US" sz="14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3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-44450"/>
            <a:ext cx="10287000" cy="639763"/>
          </a:xfrm>
          <a:prstGeom prst="rect">
            <a:avLst/>
          </a:prstGeom>
        </p:spPr>
        <p:txBody>
          <a:bodyPr anchor="ctr" anchorCtr="0"/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mortalidad</a:t>
            </a:r>
            <a:r>
              <a:rPr lang="en-US" sz="26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materna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según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gradiente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de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acceso</a:t>
            </a:r>
            <a:r>
              <a:rPr lang="en-US" sz="2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a </a:t>
            </a:r>
            <a:r>
              <a:rPr lang="en-US" sz="26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 </a:t>
            </a:r>
            <a:r>
              <a:rPr lang="en-US" sz="26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agua</a:t>
            </a:r>
            <a:r>
              <a:rPr lang="en-US" sz="26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entubada</a:t>
            </a:r>
            <a:endParaRPr lang="en-US" sz="26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1300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222616"/>
            <a:ext cx="3218777" cy="21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" y="3178792"/>
            <a:ext cx="3227696" cy="218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03" y="1237212"/>
            <a:ext cx="3817297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16" y="1249912"/>
            <a:ext cx="371948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308314"/>
            <a:ext cx="82089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1517897" y="136364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1990</a:t>
            </a: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1517896" y="3342484"/>
            <a:ext cx="68580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2010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-2844" y="609600"/>
            <a:ext cx="10287000" cy="380999"/>
          </a:xfrm>
          <a:prstGeom prst="rect">
            <a:avLst/>
          </a:prstGeom>
          <a:extLst/>
        </p:spPr>
        <p:txBody>
          <a:bodyPr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análisis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exploratorio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datos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con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desagregación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nivel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nacional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281227" y="6477000"/>
            <a:ext cx="7780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smtClean="0"/>
              <a:t>PAHO;  WASH gradients in health, 2014 (forthcoming)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0" grpId="0"/>
      <p:bldP spid="213002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07000" y="4095509"/>
            <a:ext cx="48133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Eduardo </a:t>
            </a:r>
            <a:r>
              <a:rPr lang="en-US" sz="2800" dirty="0" err="1">
                <a:solidFill>
                  <a:srgbClr val="002060"/>
                </a:solidFill>
                <a:latin typeface="Candara" pitchFamily="34" charset="0"/>
              </a:rPr>
              <a:t>Galeano</a:t>
            </a:r>
            <a:endParaRPr lang="en-US" sz="2800" dirty="0">
              <a:solidFill>
                <a:srgbClr val="002060"/>
              </a:solidFill>
              <a:latin typeface="Candara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2200" i="1" dirty="0" smtClean="0">
                <a:solidFill>
                  <a:srgbClr val="002060"/>
                </a:solidFill>
                <a:latin typeface="Candara" pitchFamily="34" charset="0"/>
              </a:rPr>
              <a:t>The Book of Embraces</a:t>
            </a:r>
          </a:p>
          <a:p>
            <a:pPr algn="r">
              <a:spcBef>
                <a:spcPts val="600"/>
              </a:spcBef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[El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Libro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de los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Abrazos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]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57300" y="1372728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3600"/>
              </a:lnSpc>
            </a:pPr>
            <a:r>
              <a:rPr lang="en-US" sz="2800" dirty="0" smtClean="0">
                <a:solidFill>
                  <a:srgbClr val="002060"/>
                </a:solidFill>
                <a:latin typeface="Candara" pitchFamily="34" charset="0"/>
              </a:rPr>
              <a:t>…</a:t>
            </a:r>
            <a:r>
              <a:rPr lang="es-ES" sz="2800" dirty="0">
                <a:solidFill>
                  <a:srgbClr val="002060"/>
                </a:solidFill>
                <a:latin typeface="Candara" pitchFamily="34" charset="0"/>
              </a:rPr>
              <a:t>y eso que, en nuestras tierras, los numeritos tienen mejor suerte que las personas</a:t>
            </a:r>
            <a:r>
              <a:rPr lang="en-US" sz="2800" dirty="0" smtClean="0">
                <a:solidFill>
                  <a:srgbClr val="002060"/>
                </a:solidFill>
                <a:latin typeface="Candara" pitchFamily="34" charset="0"/>
              </a:rPr>
              <a:t>…</a:t>
            </a:r>
            <a:endParaRPr lang="en-US" sz="28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07000" y="5943600"/>
            <a:ext cx="48133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itchFamily="34" charset="0"/>
              </a:rPr>
              <a:t>gracias!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itchFamily="34" charset="0"/>
              </a:rPr>
              <a:t>mujicaos@paho.org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6900" y="2500818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[…and that goes without saying that, in our lands, fancy stats are luckier than people…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]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914900" y="4876800"/>
            <a:ext cx="48133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US" sz="2800">
                <a:solidFill>
                  <a:srgbClr val="002060"/>
                </a:solidFill>
                <a:latin typeface="Candara" pitchFamily="34" charset="0"/>
              </a:rPr>
              <a:t>Amartya Sen</a:t>
            </a:r>
          </a:p>
          <a:p>
            <a:pPr algn="r">
              <a:spcBef>
                <a:spcPts val="600"/>
              </a:spcBef>
            </a:pPr>
            <a:r>
              <a:rPr lang="en-US" sz="2400">
                <a:solidFill>
                  <a:srgbClr val="002060"/>
                </a:solidFill>
                <a:latin typeface="Candara" pitchFamily="34" charset="0"/>
              </a:rPr>
              <a:t>Premio Nobel de Economía 1998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943100" y="2260600"/>
            <a:ext cx="7785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>
                    <a:alpha val="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3600"/>
              </a:lnSpc>
            </a:pP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El </a:t>
            </a:r>
            <a:r>
              <a:rPr lang="en-US" sz="2800" dirty="0" err="1">
                <a:solidFill>
                  <a:srgbClr val="002060"/>
                </a:solidFill>
                <a:latin typeface="Candara" pitchFamily="34" charset="0"/>
              </a:rPr>
              <a:t>asunto</a:t>
            </a: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ndara" pitchFamily="34" charset="0"/>
              </a:rPr>
              <a:t>económico</a:t>
            </a: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 central </a:t>
            </a:r>
            <a:r>
              <a:rPr lang="en-US" sz="2800" dirty="0" smtClean="0">
                <a:solidFill>
                  <a:srgbClr val="002060"/>
                </a:solidFill>
                <a:latin typeface="Candara" pitchFamily="34" charset="0"/>
              </a:rPr>
              <a:t>a </a:t>
            </a: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la </a:t>
            </a:r>
            <a:r>
              <a:rPr lang="en-US" sz="2800" dirty="0" err="1">
                <a:solidFill>
                  <a:srgbClr val="002060"/>
                </a:solidFill>
                <a:latin typeface="Candara" pitchFamily="34" charset="0"/>
              </a:rPr>
              <a:t>globalización</a:t>
            </a: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ndara" pitchFamily="34" charset="0"/>
              </a:rPr>
              <a:t>es</a:t>
            </a:r>
            <a:r>
              <a:rPr lang="en-US" sz="2800" dirty="0">
                <a:solidFill>
                  <a:srgbClr val="002060"/>
                </a:solidFill>
                <a:latin typeface="Candara" pitchFamily="34" charset="0"/>
              </a:rPr>
              <a:t> el de la </a:t>
            </a:r>
            <a:r>
              <a:rPr lang="en-US" sz="2800" dirty="0" err="1">
                <a:solidFill>
                  <a:srgbClr val="002060"/>
                </a:solidFill>
                <a:latin typeface="Candara" pitchFamily="34" charset="0"/>
              </a:rPr>
              <a:t>desigualdad</a:t>
            </a:r>
            <a:endParaRPr lang="en-US" sz="2800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95700" y="6553200"/>
            <a:ext cx="6400800" cy="2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smtClean="0"/>
              <a:t>Lecture on </a:t>
            </a:r>
            <a:r>
              <a:rPr lang="en-US" i="1" dirty="0" smtClean="0"/>
              <a:t>Globalization and Poverty</a:t>
            </a:r>
            <a:r>
              <a:rPr lang="en-US" dirty="0" smtClean="0"/>
              <a:t>; Santa Clara University; October 29,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21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6"/>
          <p:cNvSpPr>
            <a:spLocks noChangeArrowheads="1"/>
          </p:cNvSpPr>
          <p:nvPr/>
        </p:nvSpPr>
        <p:spPr bwMode="auto">
          <a:xfrm>
            <a:off x="0" y="76200"/>
            <a:ext cx="10287000" cy="533400"/>
          </a:xfrm>
          <a:prstGeom prst="rect">
            <a:avLst/>
          </a:prstGeom>
          <a:extLst/>
        </p:spPr>
        <p:txBody>
          <a:bodyPr anchor="b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desigualdad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ingreso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como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amenaza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a la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sostenibilidad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(2014)</a:t>
            </a:r>
            <a:endParaRPr lang="en-US" sz="28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6" y="774846"/>
            <a:ext cx="2880360" cy="3657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4300" y="4665211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n-US" dirty="0" err="1" smtClean="0">
                <a:latin typeface="Calibri" pitchFamily="34" charset="0"/>
              </a:rPr>
              <a:t>Foro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Económico</a:t>
            </a:r>
            <a:r>
              <a:rPr lang="en-US" dirty="0" smtClean="0">
                <a:latin typeface="Calibri" pitchFamily="34" charset="0"/>
              </a:rPr>
              <a:t> Mundial: la </a:t>
            </a:r>
            <a:r>
              <a:rPr lang="en-US" dirty="0" err="1" smtClean="0">
                <a:latin typeface="Calibri" pitchFamily="34" charset="0"/>
              </a:rPr>
              <a:t>ampliación</a:t>
            </a:r>
            <a:r>
              <a:rPr lang="en-US" dirty="0" smtClean="0">
                <a:latin typeface="Calibri" pitchFamily="34" charset="0"/>
              </a:rPr>
              <a:t> de la </a:t>
            </a:r>
            <a:r>
              <a:rPr lang="en-US" dirty="0" err="1" smtClean="0">
                <a:latin typeface="Calibri" pitchFamily="34" charset="0"/>
              </a:rPr>
              <a:t>desigualdad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ingreso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declarada</a:t>
            </a:r>
            <a:r>
              <a:rPr lang="en-US" dirty="0" smtClean="0">
                <a:latin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</a:rPr>
              <a:t>segunda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amenaza</a:t>
            </a:r>
            <a:r>
              <a:rPr lang="en-US" dirty="0" smtClean="0">
                <a:latin typeface="Calibri" pitchFamily="34" charset="0"/>
              </a:rPr>
              <a:t> mayor en </a:t>
            </a:r>
            <a:r>
              <a:rPr lang="en-US" dirty="0" err="1" smtClean="0">
                <a:latin typeface="Calibri" pitchFamily="34" charset="0"/>
              </a:rPr>
              <a:t>significancia</a:t>
            </a:r>
            <a:r>
              <a:rPr lang="en-US" dirty="0" smtClean="0">
                <a:latin typeface="Calibri" pitchFamily="34" charset="0"/>
              </a:rPr>
              <a:t> global y </a:t>
            </a:r>
            <a:r>
              <a:rPr lang="en-US" dirty="0" err="1" smtClean="0">
                <a:latin typeface="Calibri" pitchFamily="34" charset="0"/>
              </a:rPr>
              <a:t>primera</a:t>
            </a:r>
            <a:r>
              <a:rPr lang="en-US" dirty="0" smtClean="0">
                <a:latin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</a:rPr>
              <a:t>las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Américas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40" y="747550"/>
            <a:ext cx="288036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300" y="5983069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n-US" dirty="0" smtClean="0">
                <a:latin typeface="Calibri" pitchFamily="34" charset="0"/>
              </a:rPr>
              <a:t>La </a:t>
            </a:r>
            <a:r>
              <a:rPr lang="en-US" dirty="0" err="1" smtClean="0">
                <a:latin typeface="Calibri" pitchFamily="34" charset="0"/>
              </a:rPr>
              <a:t>Iniciativa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Economía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Progresiva</a:t>
            </a:r>
            <a:r>
              <a:rPr lang="en-US" dirty="0" smtClean="0">
                <a:latin typeface="Calibri" pitchFamily="34" charset="0"/>
              </a:rPr>
              <a:t> del </a:t>
            </a:r>
            <a:r>
              <a:rPr lang="en-US" dirty="0" err="1" smtClean="0">
                <a:latin typeface="Calibri" pitchFamily="34" charset="0"/>
              </a:rPr>
              <a:t>Parlamento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Europeo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declara</a:t>
            </a:r>
            <a:r>
              <a:rPr lang="en-US" dirty="0" smtClean="0">
                <a:latin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</a:rPr>
              <a:t>ampliación</a:t>
            </a:r>
            <a:r>
              <a:rPr lang="en-US" dirty="0" smtClean="0">
                <a:latin typeface="Calibri" pitchFamily="34" charset="0"/>
              </a:rPr>
              <a:t> de la </a:t>
            </a:r>
            <a:r>
              <a:rPr lang="en-US" dirty="0" err="1" smtClean="0">
                <a:latin typeface="Calibri" pitchFamily="34" charset="0"/>
              </a:rPr>
              <a:t>desigualdad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ingreso</a:t>
            </a:r>
            <a:r>
              <a:rPr lang="en-US" dirty="0" smtClean="0">
                <a:latin typeface="Calibri" pitchFamily="34" charset="0"/>
              </a:rPr>
              <a:t> el </a:t>
            </a:r>
            <a:r>
              <a:rPr lang="en-US" dirty="0" err="1" smtClean="0">
                <a:latin typeface="Calibri" pitchFamily="34" charset="0"/>
              </a:rPr>
              <a:t>reto</a:t>
            </a:r>
            <a:r>
              <a:rPr lang="en-US" dirty="0" smtClean="0">
                <a:latin typeface="Calibri" pitchFamily="34" charset="0"/>
              </a:rPr>
              <a:t> del </a:t>
            </a:r>
            <a:r>
              <a:rPr lang="en-US" dirty="0" err="1" smtClean="0">
                <a:latin typeface="Calibri" pitchFamily="34" charset="0"/>
              </a:rPr>
              <a:t>siglo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08" y="758927"/>
            <a:ext cx="2880360" cy="3657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300" y="5324140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n-US" dirty="0" smtClean="0">
                <a:latin typeface="Calibri" pitchFamily="34" charset="0"/>
              </a:rPr>
              <a:t>El </a:t>
            </a:r>
            <a:r>
              <a:rPr lang="en-US" dirty="0" err="1" smtClean="0">
                <a:latin typeface="Calibri" pitchFamily="34" charset="0"/>
              </a:rPr>
              <a:t>Informe</a:t>
            </a:r>
            <a:r>
              <a:rPr lang="en-US" dirty="0" smtClean="0">
                <a:latin typeface="Calibri" pitchFamily="34" charset="0"/>
              </a:rPr>
              <a:t> Oxfam </a:t>
            </a:r>
            <a:r>
              <a:rPr lang="en-US" dirty="0" err="1" smtClean="0">
                <a:latin typeface="Calibri" pitchFamily="34" charset="0"/>
              </a:rPr>
              <a:t>documenta</a:t>
            </a:r>
            <a:r>
              <a:rPr lang="en-US" dirty="0" smtClean="0">
                <a:latin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</a:rPr>
              <a:t>ampliación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mundial</a:t>
            </a:r>
            <a:r>
              <a:rPr lang="en-US" dirty="0" smtClean="0">
                <a:latin typeface="Calibri" pitchFamily="34" charset="0"/>
              </a:rPr>
              <a:t> de la </a:t>
            </a:r>
            <a:r>
              <a:rPr lang="en-US" dirty="0" err="1" smtClean="0">
                <a:latin typeface="Calibri" pitchFamily="34" charset="0"/>
              </a:rPr>
              <a:t>desigualdad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ingreso</a:t>
            </a:r>
            <a:r>
              <a:rPr lang="en-US" dirty="0">
                <a:latin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</a:rPr>
              <a:t>y </a:t>
            </a:r>
            <a:r>
              <a:rPr lang="en-US" dirty="0" err="1" smtClean="0">
                <a:latin typeface="Calibri" pitchFamily="34" charset="0"/>
              </a:rPr>
              <a:t>denuncia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el </a:t>
            </a:r>
            <a:r>
              <a:rPr lang="en-US" dirty="0" err="1">
                <a:latin typeface="Calibri" pitchFamily="34" charset="0"/>
              </a:rPr>
              <a:t>secuestro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democrático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que</a:t>
            </a:r>
            <a:r>
              <a:rPr lang="en-US" dirty="0" smtClean="0">
                <a:latin typeface="Calibri" pitchFamily="34" charset="0"/>
              </a:rPr>
              <a:t> produce </a:t>
            </a:r>
            <a:r>
              <a:rPr lang="en-US" dirty="0" err="1" smtClean="0">
                <a:latin typeface="Calibri" pitchFamily="34" charset="0"/>
              </a:rPr>
              <a:t>gobernar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para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las</a:t>
            </a:r>
            <a:r>
              <a:rPr lang="en-US" dirty="0" smtClean="0">
                <a:latin typeface="Calibri" pitchFamily="34" charset="0"/>
              </a:rPr>
              <a:t> élites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755534" y="6553200"/>
            <a:ext cx="2340966" cy="2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ojm</a:t>
            </a:r>
            <a:r>
              <a:rPr lang="en-US" dirty="0"/>
              <a:t>/SDE/PAHO/WHO;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6"/>
          <p:cNvSpPr>
            <a:spLocks noChangeArrowheads="1"/>
          </p:cNvSpPr>
          <p:nvPr/>
        </p:nvSpPr>
        <p:spPr bwMode="auto">
          <a:xfrm>
            <a:off x="0" y="76200"/>
            <a:ext cx="10287000" cy="533400"/>
          </a:xfrm>
          <a:prstGeom prst="rect">
            <a:avLst/>
          </a:prstGeom>
          <a:extLst/>
        </p:spPr>
        <p:txBody>
          <a:bodyPr anchor="b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desigualdad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ingreso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como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amenaza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a la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sostenibilidad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(2014)</a:t>
            </a:r>
            <a:endParaRPr lang="en-US" sz="28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300" y="5983069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n-US" dirty="0" smtClean="0">
                <a:latin typeface="Calibri" pitchFamily="34" charset="0"/>
              </a:rPr>
              <a:t>La </a:t>
            </a:r>
            <a:r>
              <a:rPr lang="en-US" dirty="0" err="1" smtClean="0">
                <a:latin typeface="Calibri" pitchFamily="34" charset="0"/>
              </a:rPr>
              <a:t>prestigiosa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revista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Science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dedica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una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sección</a:t>
            </a:r>
            <a:r>
              <a:rPr lang="en-US" i="1" dirty="0" smtClean="0">
                <a:latin typeface="Calibri" pitchFamily="34" charset="0"/>
              </a:rPr>
              <a:t> especial</a:t>
            </a:r>
            <a:r>
              <a:rPr lang="en-US" dirty="0" smtClean="0">
                <a:latin typeface="Calibri" pitchFamily="34" charset="0"/>
              </a:rPr>
              <a:t> al </a:t>
            </a:r>
            <a:r>
              <a:rPr lang="en-US" dirty="0" err="1" smtClean="0">
                <a:latin typeface="Calibri" pitchFamily="34" charset="0"/>
              </a:rPr>
              <a:t>tema</a:t>
            </a:r>
            <a:r>
              <a:rPr lang="en-US" dirty="0" smtClean="0">
                <a:latin typeface="Calibri" pitchFamily="34" charset="0"/>
              </a:rPr>
              <a:t> de la </a:t>
            </a:r>
            <a:r>
              <a:rPr lang="en-US" dirty="0" err="1" smtClean="0">
                <a:latin typeface="Calibri" pitchFamily="34" charset="0"/>
              </a:rPr>
              <a:t>desigualdad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ingreso</a:t>
            </a:r>
            <a:r>
              <a:rPr lang="en-US" dirty="0" smtClean="0">
                <a:latin typeface="Calibri" pitchFamily="34" charset="0"/>
              </a:rPr>
              <a:t>, con 12 </a:t>
            </a:r>
            <a:r>
              <a:rPr lang="en-US" dirty="0" err="1" smtClean="0">
                <a:latin typeface="Calibri" pitchFamily="34" charset="0"/>
              </a:rPr>
              <a:t>artículos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originales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sobre</a:t>
            </a:r>
            <a:r>
              <a:rPr lang="en-US" dirty="0" smtClean="0">
                <a:latin typeface="Calibri" pitchFamily="34" charset="0"/>
              </a:rPr>
              <a:t> “</a:t>
            </a:r>
            <a:r>
              <a:rPr lang="en-US" i="1" dirty="0" smtClean="0">
                <a:latin typeface="Calibri" pitchFamily="34" charset="0"/>
              </a:rPr>
              <a:t>la </a:t>
            </a:r>
            <a:r>
              <a:rPr lang="en-US" i="1" dirty="0" err="1" smtClean="0">
                <a:latin typeface="Calibri" pitchFamily="34" charset="0"/>
              </a:rPr>
              <a:t>Ciencia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sobre</a:t>
            </a:r>
            <a:r>
              <a:rPr lang="en-US" i="1" dirty="0" smtClean="0">
                <a:latin typeface="Calibri" pitchFamily="34" charset="0"/>
              </a:rPr>
              <a:t> la </a:t>
            </a:r>
            <a:r>
              <a:rPr lang="en-US" i="1" dirty="0" err="1" smtClean="0">
                <a:latin typeface="Calibri" pitchFamily="34" charset="0"/>
              </a:rPr>
              <a:t>Desigualdad</a:t>
            </a:r>
            <a:r>
              <a:rPr lang="en-US" dirty="0" smtClean="0">
                <a:latin typeface="Calibri" pitchFamily="34" charset="0"/>
              </a:rPr>
              <a:t>”.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300" y="5324140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n-US" dirty="0" smtClean="0">
                <a:latin typeface="Calibri" pitchFamily="34" charset="0"/>
              </a:rPr>
              <a:t>El </a:t>
            </a:r>
            <a:r>
              <a:rPr lang="en-US" dirty="0" err="1" smtClean="0">
                <a:latin typeface="Calibri" pitchFamily="34" charset="0"/>
              </a:rPr>
              <a:t>nuevo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libro</a:t>
            </a:r>
            <a:r>
              <a:rPr lang="en-US" dirty="0" smtClean="0">
                <a:latin typeface="Calibri" pitchFamily="34" charset="0"/>
              </a:rPr>
              <a:t> de Thomas </a:t>
            </a:r>
            <a:r>
              <a:rPr lang="en-US" dirty="0" err="1" smtClean="0">
                <a:latin typeface="Calibri" pitchFamily="34" charset="0"/>
              </a:rPr>
              <a:t>Picketty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i="1" dirty="0" smtClean="0">
                <a:latin typeface="Calibri" pitchFamily="34" charset="0"/>
              </a:rPr>
              <a:t>El Capital en el </a:t>
            </a:r>
            <a:r>
              <a:rPr lang="en-US" i="1" dirty="0" err="1" smtClean="0">
                <a:latin typeface="Calibri" pitchFamily="34" charset="0"/>
              </a:rPr>
              <a:t>Siglo</a:t>
            </a:r>
            <a:r>
              <a:rPr lang="en-US" i="1" dirty="0" smtClean="0">
                <a:latin typeface="Calibri" pitchFamily="34" charset="0"/>
              </a:rPr>
              <a:t> XXI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descrito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como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revolucionario</a:t>
            </a:r>
            <a:r>
              <a:rPr lang="en-US" dirty="0" smtClean="0">
                <a:latin typeface="Calibri" pitchFamily="34" charset="0"/>
              </a:rPr>
              <a:t>, argumenta </a:t>
            </a:r>
            <a:r>
              <a:rPr lang="en-US" dirty="0" err="1" smtClean="0">
                <a:latin typeface="Calibri" pitchFamily="34" charset="0"/>
              </a:rPr>
              <a:t>que</a:t>
            </a:r>
            <a:r>
              <a:rPr lang="en-US" dirty="0" smtClean="0">
                <a:latin typeface="Calibri" pitchFamily="34" charset="0"/>
              </a:rPr>
              <a:t> el </a:t>
            </a:r>
            <a:r>
              <a:rPr lang="en-US" dirty="0" err="1" smtClean="0">
                <a:latin typeface="Calibri" pitchFamily="34" charset="0"/>
              </a:rPr>
              <a:t>empeoramiento</a:t>
            </a:r>
            <a:r>
              <a:rPr lang="en-US" dirty="0" smtClean="0">
                <a:latin typeface="Calibri" pitchFamily="34" charset="0"/>
              </a:rPr>
              <a:t> de la </a:t>
            </a:r>
            <a:r>
              <a:rPr lang="en-US" dirty="0" err="1" smtClean="0">
                <a:latin typeface="Calibri" pitchFamily="34" charset="0"/>
              </a:rPr>
              <a:t>desigualdad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es</a:t>
            </a:r>
            <a:r>
              <a:rPr lang="en-US" dirty="0" smtClean="0">
                <a:latin typeface="Calibri" pitchFamily="34" charset="0"/>
              </a:rPr>
              <a:t> un </a:t>
            </a:r>
            <a:r>
              <a:rPr lang="en-US" dirty="0" err="1" smtClean="0">
                <a:latin typeface="Calibri" pitchFamily="34" charset="0"/>
              </a:rPr>
              <a:t>producto</a:t>
            </a:r>
            <a:r>
              <a:rPr lang="en-US" dirty="0" smtClean="0">
                <a:latin typeface="Calibri" pitchFamily="34" charset="0"/>
              </a:rPr>
              <a:t> inevitable del </a:t>
            </a:r>
            <a:r>
              <a:rPr lang="en-US" dirty="0" err="1" smtClean="0">
                <a:latin typeface="Calibri" pitchFamily="34" charset="0"/>
              </a:rPr>
              <a:t>capitalismo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libre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mercado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14300" y="4648200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/>
            <a:r>
              <a:rPr lang="en-US" dirty="0" smtClean="0">
                <a:latin typeface="Calibri" pitchFamily="34" charset="0"/>
              </a:rPr>
              <a:t>El </a:t>
            </a:r>
            <a:r>
              <a:rPr lang="en-US" dirty="0" err="1" smtClean="0">
                <a:latin typeface="Calibri" pitchFamily="34" charset="0"/>
              </a:rPr>
              <a:t>Premio</a:t>
            </a:r>
            <a:r>
              <a:rPr lang="en-US" dirty="0" smtClean="0">
                <a:latin typeface="Calibri" pitchFamily="34" charset="0"/>
              </a:rPr>
              <a:t> Nobel en </a:t>
            </a:r>
            <a:r>
              <a:rPr lang="en-US" dirty="0" err="1" smtClean="0">
                <a:latin typeface="Calibri" pitchFamily="34" charset="0"/>
              </a:rPr>
              <a:t>Economía</a:t>
            </a:r>
            <a:r>
              <a:rPr lang="en-US" dirty="0" smtClean="0">
                <a:latin typeface="Calibri" pitchFamily="34" charset="0"/>
              </a:rPr>
              <a:t> Prof. Joseph </a:t>
            </a:r>
            <a:r>
              <a:rPr lang="en-US" dirty="0" err="1" smtClean="0">
                <a:latin typeface="Calibri" pitchFamily="34" charset="0"/>
              </a:rPr>
              <a:t>Stiglitz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hace</a:t>
            </a:r>
            <a:r>
              <a:rPr lang="en-US" dirty="0" smtClean="0">
                <a:latin typeface="Calibri" pitchFamily="34" charset="0"/>
              </a:rPr>
              <a:t> un </a:t>
            </a:r>
            <a:r>
              <a:rPr lang="en-US" dirty="0" err="1" smtClean="0">
                <a:latin typeface="Calibri" pitchFamily="34" charset="0"/>
              </a:rPr>
              <a:t>llamado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para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eliminar</a:t>
            </a:r>
            <a:r>
              <a:rPr lang="en-US" dirty="0" smtClean="0">
                <a:latin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</a:rPr>
              <a:t>desigualdad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extrema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ingreso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como</a:t>
            </a:r>
            <a:r>
              <a:rPr lang="en-US" dirty="0" smtClean="0">
                <a:latin typeface="Calibri" pitchFamily="34" charset="0"/>
              </a:rPr>
              <a:t> un </a:t>
            </a:r>
            <a:r>
              <a:rPr lang="en-US" dirty="0" err="1" smtClean="0">
                <a:latin typeface="Calibri" pitchFamily="34" charset="0"/>
              </a:rPr>
              <a:t>objetivo</a:t>
            </a:r>
            <a:r>
              <a:rPr lang="en-US" dirty="0" smtClean="0">
                <a:latin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</a:rPr>
              <a:t>desarrollo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sostenible</a:t>
            </a:r>
            <a:r>
              <a:rPr lang="en-US" dirty="0" smtClean="0">
                <a:latin typeface="Calibri" pitchFamily="34" charset="0"/>
              </a:rPr>
              <a:t> al 2030.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755534" y="6553200"/>
            <a:ext cx="2340966" cy="2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ojm</a:t>
            </a:r>
            <a:r>
              <a:rPr lang="en-US" dirty="0"/>
              <a:t>/SDE/PAHO/WHO; </a:t>
            </a:r>
            <a:r>
              <a:rPr lang="en-US" dirty="0" smtClean="0"/>
              <a:t>2014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6268" y="756647"/>
            <a:ext cx="2880360" cy="3657600"/>
            <a:chOff x="7658100" y="747549"/>
            <a:chExt cx="2240280" cy="303728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100" y="747549"/>
              <a:ext cx="2240280" cy="2456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58100" y="747550"/>
              <a:ext cx="2240280" cy="3037286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756647"/>
            <a:ext cx="287708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87" y="756647"/>
            <a:ext cx="288036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3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693863" y="5658131"/>
            <a:ext cx="5178425" cy="347663"/>
            <a:chOff x="1110" y="3589"/>
            <a:chExt cx="3262" cy="219"/>
          </a:xfrm>
        </p:grpSpPr>
        <p:sp>
          <p:nvSpPr>
            <p:cNvPr id="22581" name="Line 8"/>
            <p:cNvSpPr>
              <a:spLocks noChangeShapeType="1"/>
            </p:cNvSpPr>
            <p:nvPr/>
          </p:nvSpPr>
          <p:spPr bwMode="auto">
            <a:xfrm>
              <a:off x="1141" y="3589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19"/>
            <p:cNvSpPr>
              <a:spLocks noChangeShapeType="1"/>
            </p:cNvSpPr>
            <p:nvPr/>
          </p:nvSpPr>
          <p:spPr bwMode="auto">
            <a:xfrm>
              <a:off x="1172" y="3589"/>
              <a:ext cx="31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20"/>
            <p:cNvSpPr>
              <a:spLocks noChangeShapeType="1"/>
            </p:cNvSpPr>
            <p:nvPr/>
          </p:nvSpPr>
          <p:spPr bwMode="auto">
            <a:xfrm flipV="1">
              <a:off x="1172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21"/>
            <p:cNvSpPr>
              <a:spLocks noChangeShapeType="1"/>
            </p:cNvSpPr>
            <p:nvPr/>
          </p:nvSpPr>
          <p:spPr bwMode="auto">
            <a:xfrm flipV="1">
              <a:off x="1489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22"/>
            <p:cNvSpPr>
              <a:spLocks noChangeShapeType="1"/>
            </p:cNvSpPr>
            <p:nvPr/>
          </p:nvSpPr>
          <p:spPr bwMode="auto">
            <a:xfrm flipV="1">
              <a:off x="1798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23"/>
            <p:cNvSpPr>
              <a:spLocks noChangeShapeType="1"/>
            </p:cNvSpPr>
            <p:nvPr/>
          </p:nvSpPr>
          <p:spPr bwMode="auto">
            <a:xfrm flipV="1">
              <a:off x="2114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24"/>
            <p:cNvSpPr>
              <a:spLocks noChangeShapeType="1"/>
            </p:cNvSpPr>
            <p:nvPr/>
          </p:nvSpPr>
          <p:spPr bwMode="auto">
            <a:xfrm flipV="1">
              <a:off x="2423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25"/>
            <p:cNvSpPr>
              <a:spLocks noChangeShapeType="1"/>
            </p:cNvSpPr>
            <p:nvPr/>
          </p:nvSpPr>
          <p:spPr bwMode="auto">
            <a:xfrm flipV="1">
              <a:off x="2740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26"/>
            <p:cNvSpPr>
              <a:spLocks noChangeShapeType="1"/>
            </p:cNvSpPr>
            <p:nvPr/>
          </p:nvSpPr>
          <p:spPr bwMode="auto">
            <a:xfrm flipV="1">
              <a:off x="3049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27"/>
            <p:cNvSpPr>
              <a:spLocks noChangeShapeType="1"/>
            </p:cNvSpPr>
            <p:nvPr/>
          </p:nvSpPr>
          <p:spPr bwMode="auto">
            <a:xfrm flipV="1">
              <a:off x="3366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28"/>
            <p:cNvSpPr>
              <a:spLocks noChangeShapeType="1"/>
            </p:cNvSpPr>
            <p:nvPr/>
          </p:nvSpPr>
          <p:spPr bwMode="auto">
            <a:xfrm flipV="1">
              <a:off x="3675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Line 29"/>
            <p:cNvSpPr>
              <a:spLocks noChangeShapeType="1"/>
            </p:cNvSpPr>
            <p:nvPr/>
          </p:nvSpPr>
          <p:spPr bwMode="auto">
            <a:xfrm flipV="1">
              <a:off x="3992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30"/>
            <p:cNvSpPr>
              <a:spLocks noChangeShapeType="1"/>
            </p:cNvSpPr>
            <p:nvPr/>
          </p:nvSpPr>
          <p:spPr bwMode="auto">
            <a:xfrm flipV="1">
              <a:off x="4301" y="3589"/>
              <a:ext cx="0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Rectangle 45"/>
            <p:cNvSpPr>
              <a:spLocks noChangeArrowheads="1"/>
            </p:cNvSpPr>
            <p:nvPr/>
          </p:nvSpPr>
          <p:spPr bwMode="auto">
            <a:xfrm>
              <a:off x="1110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0.0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95" name="Rectangle 46"/>
            <p:cNvSpPr>
              <a:spLocks noChangeArrowheads="1"/>
            </p:cNvSpPr>
            <p:nvPr/>
          </p:nvSpPr>
          <p:spPr bwMode="auto">
            <a:xfrm>
              <a:off x="1427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96" name="Rectangle 47"/>
            <p:cNvSpPr>
              <a:spLocks noChangeArrowheads="1"/>
            </p:cNvSpPr>
            <p:nvPr/>
          </p:nvSpPr>
          <p:spPr bwMode="auto">
            <a:xfrm>
              <a:off x="1736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97" name="Rectangle 48"/>
            <p:cNvSpPr>
              <a:spLocks noChangeArrowheads="1"/>
            </p:cNvSpPr>
            <p:nvPr/>
          </p:nvSpPr>
          <p:spPr bwMode="auto">
            <a:xfrm>
              <a:off x="2053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0.3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98" name="Rectangle 49"/>
            <p:cNvSpPr>
              <a:spLocks noChangeArrowheads="1"/>
            </p:cNvSpPr>
            <p:nvPr/>
          </p:nvSpPr>
          <p:spPr bwMode="auto">
            <a:xfrm>
              <a:off x="2362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0.4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99" name="Rectangle 50"/>
            <p:cNvSpPr>
              <a:spLocks noChangeArrowheads="1"/>
            </p:cNvSpPr>
            <p:nvPr/>
          </p:nvSpPr>
          <p:spPr bwMode="auto">
            <a:xfrm>
              <a:off x="2678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0.5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00" name="Rectangle 51"/>
            <p:cNvSpPr>
              <a:spLocks noChangeArrowheads="1"/>
            </p:cNvSpPr>
            <p:nvPr/>
          </p:nvSpPr>
          <p:spPr bwMode="auto">
            <a:xfrm>
              <a:off x="2987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0.6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01" name="Rectangle 52"/>
            <p:cNvSpPr>
              <a:spLocks noChangeArrowheads="1"/>
            </p:cNvSpPr>
            <p:nvPr/>
          </p:nvSpPr>
          <p:spPr bwMode="auto">
            <a:xfrm>
              <a:off x="3304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0.7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02" name="Rectangle 53"/>
            <p:cNvSpPr>
              <a:spLocks noChangeArrowheads="1"/>
            </p:cNvSpPr>
            <p:nvPr/>
          </p:nvSpPr>
          <p:spPr bwMode="auto">
            <a:xfrm>
              <a:off x="3613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0.8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03" name="Rectangle 54"/>
            <p:cNvSpPr>
              <a:spLocks noChangeArrowheads="1"/>
            </p:cNvSpPr>
            <p:nvPr/>
          </p:nvSpPr>
          <p:spPr bwMode="auto">
            <a:xfrm>
              <a:off x="3930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0.9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604" name="Rectangle 55"/>
            <p:cNvSpPr>
              <a:spLocks noChangeArrowheads="1"/>
            </p:cNvSpPr>
            <p:nvPr/>
          </p:nvSpPr>
          <p:spPr bwMode="auto">
            <a:xfrm>
              <a:off x="4239" y="368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1.0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1064" name="Rectangle 56"/>
          <p:cNvSpPr>
            <a:spLocks noChangeArrowheads="1"/>
          </p:cNvSpPr>
          <p:nvPr/>
        </p:nvSpPr>
        <p:spPr bwMode="auto">
          <a:xfrm>
            <a:off x="2105996" y="6017568"/>
            <a:ext cx="38720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Calibri" pitchFamily="34" charset="0"/>
              </a:rPr>
              <a:t>gradiente social definido por ingreso (acumulado)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1075" name="Rectangle 67"/>
          <p:cNvSpPr>
            <a:spLocks noChangeArrowheads="1"/>
          </p:cNvSpPr>
          <p:nvPr/>
        </p:nvSpPr>
        <p:spPr bwMode="auto">
          <a:xfrm rot="-5400000">
            <a:off x="44344" y="3105108"/>
            <a:ext cx="241957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Calibri" pitchFamily="34" charset="0"/>
              </a:rPr>
              <a:t>bienestar (ingreso, acumulado)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460500" y="740056"/>
            <a:ext cx="331788" cy="5032375"/>
            <a:chOff x="963" y="491"/>
            <a:chExt cx="209" cy="3170"/>
          </a:xfrm>
        </p:grpSpPr>
        <p:sp>
          <p:nvSpPr>
            <p:cNvPr id="22559" name="Line 69"/>
            <p:cNvSpPr>
              <a:spLocks noChangeShapeType="1"/>
            </p:cNvSpPr>
            <p:nvPr/>
          </p:nvSpPr>
          <p:spPr bwMode="auto">
            <a:xfrm>
              <a:off x="1172" y="545"/>
              <a:ext cx="0" cy="30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70"/>
            <p:cNvSpPr>
              <a:spLocks noChangeArrowheads="1"/>
            </p:cNvSpPr>
            <p:nvPr/>
          </p:nvSpPr>
          <p:spPr bwMode="auto">
            <a:xfrm>
              <a:off x="963" y="3535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0.0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1" name="Rectangle 71"/>
            <p:cNvSpPr>
              <a:spLocks noChangeArrowheads="1"/>
            </p:cNvSpPr>
            <p:nvPr/>
          </p:nvSpPr>
          <p:spPr bwMode="auto">
            <a:xfrm>
              <a:off x="963" y="3233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2" name="Rectangle 72"/>
            <p:cNvSpPr>
              <a:spLocks noChangeArrowheads="1"/>
            </p:cNvSpPr>
            <p:nvPr/>
          </p:nvSpPr>
          <p:spPr bwMode="auto">
            <a:xfrm>
              <a:off x="963" y="2924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0.2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3" name="Rectangle 73"/>
            <p:cNvSpPr>
              <a:spLocks noChangeArrowheads="1"/>
            </p:cNvSpPr>
            <p:nvPr/>
          </p:nvSpPr>
          <p:spPr bwMode="auto">
            <a:xfrm>
              <a:off x="963" y="2623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0.3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4" name="Rectangle 74"/>
            <p:cNvSpPr>
              <a:spLocks noChangeArrowheads="1"/>
            </p:cNvSpPr>
            <p:nvPr/>
          </p:nvSpPr>
          <p:spPr bwMode="auto">
            <a:xfrm>
              <a:off x="963" y="2314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0.4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5" name="Rectangle 75"/>
            <p:cNvSpPr>
              <a:spLocks noChangeArrowheads="1"/>
            </p:cNvSpPr>
            <p:nvPr/>
          </p:nvSpPr>
          <p:spPr bwMode="auto">
            <a:xfrm>
              <a:off x="963" y="2013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0.5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6" name="Rectangle 76"/>
            <p:cNvSpPr>
              <a:spLocks noChangeArrowheads="1"/>
            </p:cNvSpPr>
            <p:nvPr/>
          </p:nvSpPr>
          <p:spPr bwMode="auto">
            <a:xfrm>
              <a:off x="963" y="1711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0.6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7" name="Rectangle 77"/>
            <p:cNvSpPr>
              <a:spLocks noChangeArrowheads="1"/>
            </p:cNvSpPr>
            <p:nvPr/>
          </p:nvSpPr>
          <p:spPr bwMode="auto">
            <a:xfrm>
              <a:off x="963" y="140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0.7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8" name="Rectangle 78"/>
            <p:cNvSpPr>
              <a:spLocks noChangeArrowheads="1"/>
            </p:cNvSpPr>
            <p:nvPr/>
          </p:nvSpPr>
          <p:spPr bwMode="auto">
            <a:xfrm>
              <a:off x="963" y="1101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0.8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69" name="Rectangle 79"/>
            <p:cNvSpPr>
              <a:spLocks noChangeArrowheads="1"/>
            </p:cNvSpPr>
            <p:nvPr/>
          </p:nvSpPr>
          <p:spPr bwMode="auto">
            <a:xfrm>
              <a:off x="963" y="792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0.9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70" name="Rectangle 80"/>
            <p:cNvSpPr>
              <a:spLocks noChangeArrowheads="1"/>
            </p:cNvSpPr>
            <p:nvPr/>
          </p:nvSpPr>
          <p:spPr bwMode="auto">
            <a:xfrm>
              <a:off x="963" y="491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1.0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71" name="Line 81"/>
            <p:cNvSpPr>
              <a:spLocks noChangeShapeType="1"/>
            </p:cNvSpPr>
            <p:nvPr/>
          </p:nvSpPr>
          <p:spPr bwMode="auto">
            <a:xfrm>
              <a:off x="1141" y="3288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82"/>
            <p:cNvSpPr>
              <a:spLocks noChangeShapeType="1"/>
            </p:cNvSpPr>
            <p:nvPr/>
          </p:nvSpPr>
          <p:spPr bwMode="auto">
            <a:xfrm>
              <a:off x="1141" y="2979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83"/>
            <p:cNvSpPr>
              <a:spLocks noChangeShapeType="1"/>
            </p:cNvSpPr>
            <p:nvPr/>
          </p:nvSpPr>
          <p:spPr bwMode="auto">
            <a:xfrm>
              <a:off x="1141" y="2677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84"/>
            <p:cNvSpPr>
              <a:spLocks noChangeShapeType="1"/>
            </p:cNvSpPr>
            <p:nvPr/>
          </p:nvSpPr>
          <p:spPr bwMode="auto">
            <a:xfrm>
              <a:off x="1141" y="2368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85"/>
            <p:cNvSpPr>
              <a:spLocks noChangeShapeType="1"/>
            </p:cNvSpPr>
            <p:nvPr/>
          </p:nvSpPr>
          <p:spPr bwMode="auto">
            <a:xfrm>
              <a:off x="1141" y="2067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86"/>
            <p:cNvSpPr>
              <a:spLocks noChangeShapeType="1"/>
            </p:cNvSpPr>
            <p:nvPr/>
          </p:nvSpPr>
          <p:spPr bwMode="auto">
            <a:xfrm>
              <a:off x="1141" y="1766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87"/>
            <p:cNvSpPr>
              <a:spLocks noChangeShapeType="1"/>
            </p:cNvSpPr>
            <p:nvPr/>
          </p:nvSpPr>
          <p:spPr bwMode="auto">
            <a:xfrm>
              <a:off x="1141" y="1457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88"/>
            <p:cNvSpPr>
              <a:spLocks noChangeShapeType="1"/>
            </p:cNvSpPr>
            <p:nvPr/>
          </p:nvSpPr>
          <p:spPr bwMode="auto">
            <a:xfrm>
              <a:off x="1141" y="1155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89"/>
            <p:cNvSpPr>
              <a:spLocks noChangeShapeType="1"/>
            </p:cNvSpPr>
            <p:nvPr/>
          </p:nvSpPr>
          <p:spPr bwMode="auto">
            <a:xfrm>
              <a:off x="1141" y="846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90"/>
            <p:cNvSpPr>
              <a:spLocks noChangeShapeType="1"/>
            </p:cNvSpPr>
            <p:nvPr/>
          </p:nvSpPr>
          <p:spPr bwMode="auto">
            <a:xfrm>
              <a:off x="1141" y="545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99" name="Rectangle 91"/>
          <p:cNvSpPr>
            <a:spLocks noChangeArrowheads="1"/>
          </p:cNvSpPr>
          <p:nvPr/>
        </p:nvSpPr>
        <p:spPr bwMode="auto">
          <a:xfrm>
            <a:off x="1792288" y="825781"/>
            <a:ext cx="4967287" cy="483235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1100" name="Freeform 92"/>
          <p:cNvSpPr>
            <a:spLocks/>
          </p:cNvSpPr>
          <p:nvPr/>
        </p:nvSpPr>
        <p:spPr bwMode="auto">
          <a:xfrm>
            <a:off x="1785938" y="811494"/>
            <a:ext cx="4968875" cy="4832350"/>
          </a:xfrm>
          <a:custGeom>
            <a:avLst/>
            <a:gdLst>
              <a:gd name="T0" fmla="*/ 2147483647 w 405"/>
              <a:gd name="T1" fmla="*/ 2147483647 h 394"/>
              <a:gd name="T2" fmla="*/ 2147483647 w 405"/>
              <a:gd name="T3" fmla="*/ 2147483647 h 394"/>
              <a:gd name="T4" fmla="*/ 2147483647 w 405"/>
              <a:gd name="T5" fmla="*/ 2147483647 h 394"/>
              <a:gd name="T6" fmla="*/ 2147483647 w 405"/>
              <a:gd name="T7" fmla="*/ 2147483647 h 394"/>
              <a:gd name="T8" fmla="*/ 2147483647 w 405"/>
              <a:gd name="T9" fmla="*/ 2147483647 h 394"/>
              <a:gd name="T10" fmla="*/ 2147483647 w 405"/>
              <a:gd name="T11" fmla="*/ 2147483647 h 394"/>
              <a:gd name="T12" fmla="*/ 2147483647 w 405"/>
              <a:gd name="T13" fmla="*/ 2147483647 h 394"/>
              <a:gd name="T14" fmla="*/ 2147483647 w 405"/>
              <a:gd name="T15" fmla="*/ 2147483647 h 394"/>
              <a:gd name="T16" fmla="*/ 2147483647 w 405"/>
              <a:gd name="T17" fmla="*/ 2147483647 h 394"/>
              <a:gd name="T18" fmla="*/ 2147483647 w 405"/>
              <a:gd name="T19" fmla="*/ 2147483647 h 394"/>
              <a:gd name="T20" fmla="*/ 2147483647 w 405"/>
              <a:gd name="T21" fmla="*/ 2147483647 h 394"/>
              <a:gd name="T22" fmla="*/ 2147483647 w 405"/>
              <a:gd name="T23" fmla="*/ 2147483647 h 394"/>
              <a:gd name="T24" fmla="*/ 2147483647 w 405"/>
              <a:gd name="T25" fmla="*/ 2147483647 h 394"/>
              <a:gd name="T26" fmla="*/ 2147483647 w 405"/>
              <a:gd name="T27" fmla="*/ 2147483647 h 394"/>
              <a:gd name="T28" fmla="*/ 2147483647 w 405"/>
              <a:gd name="T29" fmla="*/ 2147483647 h 394"/>
              <a:gd name="T30" fmla="*/ 2147483647 w 405"/>
              <a:gd name="T31" fmla="*/ 2147483647 h 394"/>
              <a:gd name="T32" fmla="*/ 2147483647 w 405"/>
              <a:gd name="T33" fmla="*/ 2147483647 h 394"/>
              <a:gd name="T34" fmla="*/ 2147483647 w 405"/>
              <a:gd name="T35" fmla="*/ 2147483647 h 394"/>
              <a:gd name="T36" fmla="*/ 2147483647 w 405"/>
              <a:gd name="T37" fmla="*/ 2147483647 h 394"/>
              <a:gd name="T38" fmla="*/ 2147483647 w 405"/>
              <a:gd name="T39" fmla="*/ 2147483647 h 394"/>
              <a:gd name="T40" fmla="*/ 2147483647 w 405"/>
              <a:gd name="T41" fmla="*/ 2147483647 h 394"/>
              <a:gd name="T42" fmla="*/ 2147483647 w 405"/>
              <a:gd name="T43" fmla="*/ 2147483647 h 394"/>
              <a:gd name="T44" fmla="*/ 2147483647 w 405"/>
              <a:gd name="T45" fmla="*/ 2147483647 h 394"/>
              <a:gd name="T46" fmla="*/ 2147483647 w 405"/>
              <a:gd name="T47" fmla="*/ 2147483647 h 394"/>
              <a:gd name="T48" fmla="*/ 2147483647 w 405"/>
              <a:gd name="T49" fmla="*/ 2147483647 h 394"/>
              <a:gd name="T50" fmla="*/ 2147483647 w 405"/>
              <a:gd name="T51" fmla="*/ 2147483647 h 394"/>
              <a:gd name="T52" fmla="*/ 2147483647 w 405"/>
              <a:gd name="T53" fmla="*/ 2147483647 h 394"/>
              <a:gd name="T54" fmla="*/ 2147483647 w 405"/>
              <a:gd name="T55" fmla="*/ 2147483647 h 394"/>
              <a:gd name="T56" fmla="*/ 2147483647 w 405"/>
              <a:gd name="T57" fmla="*/ 2147483647 h 394"/>
              <a:gd name="T58" fmla="*/ 2147483647 w 405"/>
              <a:gd name="T59" fmla="*/ 2147483647 h 394"/>
              <a:gd name="T60" fmla="*/ 2147483647 w 405"/>
              <a:gd name="T61" fmla="*/ 2147483647 h 394"/>
              <a:gd name="T62" fmla="*/ 2147483647 w 405"/>
              <a:gd name="T63" fmla="*/ 2147483647 h 394"/>
              <a:gd name="T64" fmla="*/ 2147483647 w 405"/>
              <a:gd name="T65" fmla="*/ 2147483647 h 394"/>
              <a:gd name="T66" fmla="*/ 2147483647 w 405"/>
              <a:gd name="T67" fmla="*/ 2147483647 h 394"/>
              <a:gd name="T68" fmla="*/ 2147483647 w 405"/>
              <a:gd name="T69" fmla="*/ 2147483647 h 394"/>
              <a:gd name="T70" fmla="*/ 2147483647 w 405"/>
              <a:gd name="T71" fmla="*/ 2147483647 h 394"/>
              <a:gd name="T72" fmla="*/ 2147483647 w 405"/>
              <a:gd name="T73" fmla="*/ 2147483647 h 394"/>
              <a:gd name="T74" fmla="*/ 2147483647 w 405"/>
              <a:gd name="T75" fmla="*/ 2147483647 h 394"/>
              <a:gd name="T76" fmla="*/ 2147483647 w 405"/>
              <a:gd name="T77" fmla="*/ 2147483647 h 394"/>
              <a:gd name="T78" fmla="*/ 2147483647 w 405"/>
              <a:gd name="T79" fmla="*/ 2147483647 h 394"/>
              <a:gd name="T80" fmla="*/ 2147483647 w 405"/>
              <a:gd name="T81" fmla="*/ 2147483647 h 394"/>
              <a:gd name="T82" fmla="*/ 2147483647 w 405"/>
              <a:gd name="T83" fmla="*/ 2147483647 h 394"/>
              <a:gd name="T84" fmla="*/ 2147483647 w 405"/>
              <a:gd name="T85" fmla="*/ 2147483647 h 394"/>
              <a:gd name="T86" fmla="*/ 2147483647 w 405"/>
              <a:gd name="T87" fmla="*/ 2147483647 h 394"/>
              <a:gd name="T88" fmla="*/ 2147483647 w 405"/>
              <a:gd name="T89" fmla="*/ 2147483647 h 394"/>
              <a:gd name="T90" fmla="*/ 2147483647 w 405"/>
              <a:gd name="T91" fmla="*/ 2147483647 h 394"/>
              <a:gd name="T92" fmla="*/ 2147483647 w 405"/>
              <a:gd name="T93" fmla="*/ 2147483647 h 394"/>
              <a:gd name="T94" fmla="*/ 2147483647 w 405"/>
              <a:gd name="T95" fmla="*/ 2147483647 h 394"/>
              <a:gd name="T96" fmla="*/ 2147483647 w 405"/>
              <a:gd name="T97" fmla="*/ 2147483647 h 394"/>
              <a:gd name="T98" fmla="*/ 2147483647 w 405"/>
              <a:gd name="T99" fmla="*/ 0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5"/>
              <a:gd name="T151" fmla="*/ 0 h 394"/>
              <a:gd name="T152" fmla="*/ 405 w 405"/>
              <a:gd name="T153" fmla="*/ 394 h 3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5" h="394">
                <a:moveTo>
                  <a:pt x="0" y="394"/>
                </a:moveTo>
                <a:lnTo>
                  <a:pt x="4" y="390"/>
                </a:lnTo>
                <a:lnTo>
                  <a:pt x="8" y="386"/>
                </a:lnTo>
                <a:lnTo>
                  <a:pt x="12" y="382"/>
                </a:lnTo>
                <a:lnTo>
                  <a:pt x="16" y="378"/>
                </a:lnTo>
                <a:lnTo>
                  <a:pt x="20" y="374"/>
                </a:lnTo>
                <a:lnTo>
                  <a:pt x="24" y="370"/>
                </a:lnTo>
                <a:lnTo>
                  <a:pt x="28" y="366"/>
                </a:lnTo>
                <a:lnTo>
                  <a:pt x="32" y="362"/>
                </a:lnTo>
                <a:lnTo>
                  <a:pt x="36" y="359"/>
                </a:lnTo>
                <a:lnTo>
                  <a:pt x="41" y="355"/>
                </a:lnTo>
                <a:lnTo>
                  <a:pt x="45" y="351"/>
                </a:lnTo>
                <a:lnTo>
                  <a:pt x="49" y="347"/>
                </a:lnTo>
                <a:lnTo>
                  <a:pt x="53" y="343"/>
                </a:lnTo>
                <a:lnTo>
                  <a:pt x="57" y="339"/>
                </a:lnTo>
                <a:lnTo>
                  <a:pt x="61" y="335"/>
                </a:lnTo>
                <a:lnTo>
                  <a:pt x="65" y="331"/>
                </a:lnTo>
                <a:lnTo>
                  <a:pt x="69" y="327"/>
                </a:lnTo>
                <a:lnTo>
                  <a:pt x="73" y="323"/>
                </a:lnTo>
                <a:lnTo>
                  <a:pt x="77" y="319"/>
                </a:lnTo>
                <a:lnTo>
                  <a:pt x="81" y="315"/>
                </a:lnTo>
                <a:lnTo>
                  <a:pt x="85" y="311"/>
                </a:lnTo>
                <a:lnTo>
                  <a:pt x="89" y="307"/>
                </a:lnTo>
                <a:lnTo>
                  <a:pt x="93" y="303"/>
                </a:lnTo>
                <a:lnTo>
                  <a:pt x="97" y="299"/>
                </a:lnTo>
                <a:lnTo>
                  <a:pt x="101" y="296"/>
                </a:lnTo>
                <a:lnTo>
                  <a:pt x="105" y="292"/>
                </a:lnTo>
                <a:lnTo>
                  <a:pt x="109" y="288"/>
                </a:lnTo>
                <a:lnTo>
                  <a:pt x="113" y="284"/>
                </a:lnTo>
                <a:lnTo>
                  <a:pt x="117" y="280"/>
                </a:lnTo>
                <a:lnTo>
                  <a:pt x="122" y="276"/>
                </a:lnTo>
                <a:lnTo>
                  <a:pt x="126" y="272"/>
                </a:lnTo>
                <a:lnTo>
                  <a:pt x="130" y="268"/>
                </a:lnTo>
                <a:lnTo>
                  <a:pt x="134" y="264"/>
                </a:lnTo>
                <a:lnTo>
                  <a:pt x="138" y="260"/>
                </a:lnTo>
                <a:lnTo>
                  <a:pt x="142" y="256"/>
                </a:lnTo>
                <a:lnTo>
                  <a:pt x="146" y="252"/>
                </a:lnTo>
                <a:lnTo>
                  <a:pt x="150" y="248"/>
                </a:lnTo>
                <a:lnTo>
                  <a:pt x="154" y="244"/>
                </a:lnTo>
                <a:lnTo>
                  <a:pt x="158" y="240"/>
                </a:lnTo>
                <a:lnTo>
                  <a:pt x="162" y="236"/>
                </a:lnTo>
                <a:lnTo>
                  <a:pt x="166" y="232"/>
                </a:lnTo>
                <a:lnTo>
                  <a:pt x="170" y="229"/>
                </a:lnTo>
                <a:lnTo>
                  <a:pt x="174" y="225"/>
                </a:lnTo>
                <a:lnTo>
                  <a:pt x="178" y="221"/>
                </a:lnTo>
                <a:lnTo>
                  <a:pt x="182" y="217"/>
                </a:lnTo>
                <a:lnTo>
                  <a:pt x="190" y="209"/>
                </a:lnTo>
                <a:lnTo>
                  <a:pt x="194" y="205"/>
                </a:lnTo>
                <a:lnTo>
                  <a:pt x="198" y="201"/>
                </a:lnTo>
                <a:lnTo>
                  <a:pt x="203" y="197"/>
                </a:lnTo>
                <a:lnTo>
                  <a:pt x="207" y="193"/>
                </a:lnTo>
                <a:lnTo>
                  <a:pt x="211" y="189"/>
                </a:lnTo>
                <a:lnTo>
                  <a:pt x="215" y="185"/>
                </a:lnTo>
                <a:lnTo>
                  <a:pt x="219" y="181"/>
                </a:lnTo>
                <a:lnTo>
                  <a:pt x="223" y="177"/>
                </a:lnTo>
                <a:lnTo>
                  <a:pt x="227" y="173"/>
                </a:lnTo>
                <a:lnTo>
                  <a:pt x="231" y="169"/>
                </a:lnTo>
                <a:lnTo>
                  <a:pt x="235" y="165"/>
                </a:lnTo>
                <a:lnTo>
                  <a:pt x="239" y="162"/>
                </a:lnTo>
                <a:lnTo>
                  <a:pt x="243" y="158"/>
                </a:lnTo>
                <a:lnTo>
                  <a:pt x="247" y="154"/>
                </a:lnTo>
                <a:lnTo>
                  <a:pt x="251" y="150"/>
                </a:lnTo>
                <a:lnTo>
                  <a:pt x="255" y="146"/>
                </a:lnTo>
                <a:lnTo>
                  <a:pt x="259" y="142"/>
                </a:lnTo>
                <a:lnTo>
                  <a:pt x="263" y="138"/>
                </a:lnTo>
                <a:lnTo>
                  <a:pt x="267" y="134"/>
                </a:lnTo>
                <a:lnTo>
                  <a:pt x="271" y="130"/>
                </a:lnTo>
                <a:lnTo>
                  <a:pt x="275" y="126"/>
                </a:lnTo>
                <a:lnTo>
                  <a:pt x="279" y="122"/>
                </a:lnTo>
                <a:lnTo>
                  <a:pt x="284" y="118"/>
                </a:lnTo>
                <a:lnTo>
                  <a:pt x="288" y="114"/>
                </a:lnTo>
                <a:lnTo>
                  <a:pt x="292" y="110"/>
                </a:lnTo>
                <a:lnTo>
                  <a:pt x="296" y="106"/>
                </a:lnTo>
                <a:lnTo>
                  <a:pt x="300" y="102"/>
                </a:lnTo>
                <a:lnTo>
                  <a:pt x="304" y="99"/>
                </a:lnTo>
                <a:lnTo>
                  <a:pt x="308" y="95"/>
                </a:lnTo>
                <a:lnTo>
                  <a:pt x="312" y="91"/>
                </a:lnTo>
                <a:lnTo>
                  <a:pt x="316" y="87"/>
                </a:lnTo>
                <a:lnTo>
                  <a:pt x="320" y="83"/>
                </a:lnTo>
                <a:lnTo>
                  <a:pt x="324" y="79"/>
                </a:lnTo>
                <a:lnTo>
                  <a:pt x="328" y="75"/>
                </a:lnTo>
                <a:lnTo>
                  <a:pt x="332" y="71"/>
                </a:lnTo>
                <a:lnTo>
                  <a:pt x="336" y="67"/>
                </a:lnTo>
                <a:lnTo>
                  <a:pt x="340" y="63"/>
                </a:lnTo>
                <a:lnTo>
                  <a:pt x="344" y="59"/>
                </a:lnTo>
                <a:lnTo>
                  <a:pt x="348" y="55"/>
                </a:lnTo>
                <a:lnTo>
                  <a:pt x="352" y="51"/>
                </a:lnTo>
                <a:lnTo>
                  <a:pt x="356" y="47"/>
                </a:lnTo>
                <a:lnTo>
                  <a:pt x="360" y="43"/>
                </a:lnTo>
                <a:lnTo>
                  <a:pt x="365" y="39"/>
                </a:lnTo>
                <a:lnTo>
                  <a:pt x="369" y="35"/>
                </a:lnTo>
                <a:lnTo>
                  <a:pt x="373" y="32"/>
                </a:lnTo>
                <a:lnTo>
                  <a:pt x="377" y="28"/>
                </a:lnTo>
                <a:lnTo>
                  <a:pt x="381" y="24"/>
                </a:lnTo>
                <a:lnTo>
                  <a:pt x="385" y="20"/>
                </a:lnTo>
                <a:lnTo>
                  <a:pt x="389" y="16"/>
                </a:lnTo>
                <a:lnTo>
                  <a:pt x="393" y="12"/>
                </a:lnTo>
                <a:lnTo>
                  <a:pt x="397" y="8"/>
                </a:lnTo>
                <a:lnTo>
                  <a:pt x="401" y="4"/>
                </a:lnTo>
                <a:lnTo>
                  <a:pt x="405" y="0"/>
                </a:lnTo>
              </a:path>
            </a:pathLst>
          </a:cu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01" name="Rectangle 93"/>
          <p:cNvSpPr>
            <a:spLocks noChangeArrowheads="1"/>
          </p:cNvSpPr>
          <p:nvPr/>
        </p:nvSpPr>
        <p:spPr bwMode="auto">
          <a:xfrm>
            <a:off x="1870075" y="901981"/>
            <a:ext cx="1681163" cy="785813"/>
          </a:xfrm>
          <a:prstGeom prst="rect">
            <a:avLst/>
          </a:prstGeom>
          <a:noFill/>
          <a:ln w="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1931997" y="940081"/>
            <a:ext cx="1525589" cy="200025"/>
            <a:chOff x="4719" y="884"/>
            <a:chExt cx="961" cy="126"/>
          </a:xfrm>
        </p:grpSpPr>
        <p:sp>
          <p:nvSpPr>
            <p:cNvPr id="22557" name="Line 95"/>
            <p:cNvSpPr>
              <a:spLocks noChangeShapeType="1"/>
            </p:cNvSpPr>
            <p:nvPr/>
          </p:nvSpPr>
          <p:spPr bwMode="auto">
            <a:xfrm>
              <a:off x="4719" y="945"/>
              <a:ext cx="209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Rectangle 96"/>
            <p:cNvSpPr>
              <a:spLocks noChangeArrowheads="1"/>
            </p:cNvSpPr>
            <p:nvPr/>
          </p:nvSpPr>
          <p:spPr bwMode="auto">
            <a:xfrm>
              <a:off x="4951" y="884"/>
              <a:ext cx="7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smtClean="0">
                  <a:solidFill>
                    <a:srgbClr val="000000"/>
                  </a:solidFill>
                  <a:latin typeface="Calibri" pitchFamily="34" charset="0"/>
                </a:rPr>
                <a:t>perfecta equidad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1105" name="Freeform 97"/>
          <p:cNvSpPr>
            <a:spLocks/>
          </p:cNvSpPr>
          <p:nvPr/>
        </p:nvSpPr>
        <p:spPr bwMode="auto">
          <a:xfrm>
            <a:off x="1785938" y="836894"/>
            <a:ext cx="4968875" cy="4832350"/>
          </a:xfrm>
          <a:custGeom>
            <a:avLst/>
            <a:gdLst>
              <a:gd name="T0" fmla="*/ 2147483647 w 405"/>
              <a:gd name="T1" fmla="*/ 2147483647 h 394"/>
              <a:gd name="T2" fmla="*/ 2147483647 w 405"/>
              <a:gd name="T3" fmla="*/ 2147483647 h 394"/>
              <a:gd name="T4" fmla="*/ 2147483647 w 405"/>
              <a:gd name="T5" fmla="*/ 2147483647 h 394"/>
              <a:gd name="T6" fmla="*/ 2147483647 w 405"/>
              <a:gd name="T7" fmla="*/ 2147483647 h 394"/>
              <a:gd name="T8" fmla="*/ 2147483647 w 405"/>
              <a:gd name="T9" fmla="*/ 2147483647 h 394"/>
              <a:gd name="T10" fmla="*/ 2147483647 w 405"/>
              <a:gd name="T11" fmla="*/ 2147483647 h 394"/>
              <a:gd name="T12" fmla="*/ 2147483647 w 405"/>
              <a:gd name="T13" fmla="*/ 2147483647 h 394"/>
              <a:gd name="T14" fmla="*/ 2147483647 w 405"/>
              <a:gd name="T15" fmla="*/ 2147483647 h 394"/>
              <a:gd name="T16" fmla="*/ 2147483647 w 405"/>
              <a:gd name="T17" fmla="*/ 2147483647 h 394"/>
              <a:gd name="T18" fmla="*/ 2147483647 w 405"/>
              <a:gd name="T19" fmla="*/ 2147483647 h 394"/>
              <a:gd name="T20" fmla="*/ 2147483647 w 405"/>
              <a:gd name="T21" fmla="*/ 2147483647 h 394"/>
              <a:gd name="T22" fmla="*/ 2147483647 w 405"/>
              <a:gd name="T23" fmla="*/ 2147483647 h 394"/>
              <a:gd name="T24" fmla="*/ 2147483647 w 405"/>
              <a:gd name="T25" fmla="*/ 2147483647 h 394"/>
              <a:gd name="T26" fmla="*/ 2147483647 w 405"/>
              <a:gd name="T27" fmla="*/ 2147483647 h 394"/>
              <a:gd name="T28" fmla="*/ 2147483647 w 405"/>
              <a:gd name="T29" fmla="*/ 2147483647 h 394"/>
              <a:gd name="T30" fmla="*/ 2147483647 w 405"/>
              <a:gd name="T31" fmla="*/ 2147483647 h 394"/>
              <a:gd name="T32" fmla="*/ 2147483647 w 405"/>
              <a:gd name="T33" fmla="*/ 2147483647 h 394"/>
              <a:gd name="T34" fmla="*/ 2147483647 w 405"/>
              <a:gd name="T35" fmla="*/ 2147483647 h 394"/>
              <a:gd name="T36" fmla="*/ 2147483647 w 405"/>
              <a:gd name="T37" fmla="*/ 2147483647 h 394"/>
              <a:gd name="T38" fmla="*/ 2147483647 w 405"/>
              <a:gd name="T39" fmla="*/ 2147483647 h 394"/>
              <a:gd name="T40" fmla="*/ 2147483647 w 405"/>
              <a:gd name="T41" fmla="*/ 2147483647 h 394"/>
              <a:gd name="T42" fmla="*/ 2147483647 w 405"/>
              <a:gd name="T43" fmla="*/ 2147483647 h 394"/>
              <a:gd name="T44" fmla="*/ 2147483647 w 405"/>
              <a:gd name="T45" fmla="*/ 2147483647 h 394"/>
              <a:gd name="T46" fmla="*/ 2147483647 w 405"/>
              <a:gd name="T47" fmla="*/ 2147483647 h 394"/>
              <a:gd name="T48" fmla="*/ 2147483647 w 405"/>
              <a:gd name="T49" fmla="*/ 2147483647 h 394"/>
              <a:gd name="T50" fmla="*/ 2147483647 w 405"/>
              <a:gd name="T51" fmla="*/ 2147483647 h 394"/>
              <a:gd name="T52" fmla="*/ 2147483647 w 405"/>
              <a:gd name="T53" fmla="*/ 2147483647 h 394"/>
              <a:gd name="T54" fmla="*/ 2147483647 w 405"/>
              <a:gd name="T55" fmla="*/ 2147483647 h 394"/>
              <a:gd name="T56" fmla="*/ 2147483647 w 405"/>
              <a:gd name="T57" fmla="*/ 2147483647 h 394"/>
              <a:gd name="T58" fmla="*/ 2147483647 w 405"/>
              <a:gd name="T59" fmla="*/ 2147483647 h 394"/>
              <a:gd name="T60" fmla="*/ 2147483647 w 405"/>
              <a:gd name="T61" fmla="*/ 2147483647 h 394"/>
              <a:gd name="T62" fmla="*/ 2147483647 w 405"/>
              <a:gd name="T63" fmla="*/ 2147483647 h 394"/>
              <a:gd name="T64" fmla="*/ 2147483647 w 405"/>
              <a:gd name="T65" fmla="*/ 2147483647 h 394"/>
              <a:gd name="T66" fmla="*/ 2147483647 w 405"/>
              <a:gd name="T67" fmla="*/ 2147483647 h 394"/>
              <a:gd name="T68" fmla="*/ 2147483647 w 405"/>
              <a:gd name="T69" fmla="*/ 2147483647 h 394"/>
              <a:gd name="T70" fmla="*/ 2147483647 w 405"/>
              <a:gd name="T71" fmla="*/ 2147483647 h 394"/>
              <a:gd name="T72" fmla="*/ 2147483647 w 405"/>
              <a:gd name="T73" fmla="*/ 2147483647 h 394"/>
              <a:gd name="T74" fmla="*/ 2147483647 w 405"/>
              <a:gd name="T75" fmla="*/ 2147483647 h 394"/>
              <a:gd name="T76" fmla="*/ 2147483647 w 405"/>
              <a:gd name="T77" fmla="*/ 2147483647 h 394"/>
              <a:gd name="T78" fmla="*/ 2147483647 w 405"/>
              <a:gd name="T79" fmla="*/ 2147483647 h 394"/>
              <a:gd name="T80" fmla="*/ 2147483647 w 405"/>
              <a:gd name="T81" fmla="*/ 2147483647 h 394"/>
              <a:gd name="T82" fmla="*/ 2147483647 w 405"/>
              <a:gd name="T83" fmla="*/ 2147483647 h 394"/>
              <a:gd name="T84" fmla="*/ 2147483647 w 405"/>
              <a:gd name="T85" fmla="*/ 2147483647 h 394"/>
              <a:gd name="T86" fmla="*/ 2147483647 w 405"/>
              <a:gd name="T87" fmla="*/ 2147483647 h 394"/>
              <a:gd name="T88" fmla="*/ 2147483647 w 405"/>
              <a:gd name="T89" fmla="*/ 2147483647 h 394"/>
              <a:gd name="T90" fmla="*/ 2147483647 w 405"/>
              <a:gd name="T91" fmla="*/ 2147483647 h 394"/>
              <a:gd name="T92" fmla="*/ 2147483647 w 405"/>
              <a:gd name="T93" fmla="*/ 2147483647 h 394"/>
              <a:gd name="T94" fmla="*/ 2147483647 w 405"/>
              <a:gd name="T95" fmla="*/ 2147483647 h 394"/>
              <a:gd name="T96" fmla="*/ 2147483647 w 405"/>
              <a:gd name="T97" fmla="*/ 2147483647 h 394"/>
              <a:gd name="T98" fmla="*/ 2147483647 w 405"/>
              <a:gd name="T99" fmla="*/ 0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5"/>
              <a:gd name="T151" fmla="*/ 0 h 394"/>
              <a:gd name="T152" fmla="*/ 405 w 405"/>
              <a:gd name="T153" fmla="*/ 394 h 3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5" h="394">
                <a:moveTo>
                  <a:pt x="0" y="394"/>
                </a:moveTo>
                <a:lnTo>
                  <a:pt x="4" y="393"/>
                </a:lnTo>
                <a:lnTo>
                  <a:pt x="8" y="392"/>
                </a:lnTo>
                <a:lnTo>
                  <a:pt x="12" y="391"/>
                </a:lnTo>
                <a:lnTo>
                  <a:pt x="16" y="391"/>
                </a:lnTo>
                <a:lnTo>
                  <a:pt x="20" y="390"/>
                </a:lnTo>
                <a:lnTo>
                  <a:pt x="24" y="389"/>
                </a:lnTo>
                <a:lnTo>
                  <a:pt x="28" y="388"/>
                </a:lnTo>
                <a:lnTo>
                  <a:pt x="32" y="387"/>
                </a:lnTo>
                <a:lnTo>
                  <a:pt x="36" y="386"/>
                </a:lnTo>
                <a:lnTo>
                  <a:pt x="41" y="385"/>
                </a:lnTo>
                <a:lnTo>
                  <a:pt x="45" y="384"/>
                </a:lnTo>
                <a:lnTo>
                  <a:pt x="49" y="383"/>
                </a:lnTo>
                <a:lnTo>
                  <a:pt x="53" y="382"/>
                </a:lnTo>
                <a:lnTo>
                  <a:pt x="57" y="381"/>
                </a:lnTo>
                <a:lnTo>
                  <a:pt x="61" y="380"/>
                </a:lnTo>
                <a:lnTo>
                  <a:pt x="65" y="379"/>
                </a:lnTo>
                <a:lnTo>
                  <a:pt x="69" y="378"/>
                </a:lnTo>
                <a:lnTo>
                  <a:pt x="73" y="377"/>
                </a:lnTo>
                <a:lnTo>
                  <a:pt x="77" y="375"/>
                </a:lnTo>
                <a:lnTo>
                  <a:pt x="81" y="374"/>
                </a:lnTo>
                <a:lnTo>
                  <a:pt x="85" y="373"/>
                </a:lnTo>
                <a:lnTo>
                  <a:pt x="89" y="372"/>
                </a:lnTo>
                <a:lnTo>
                  <a:pt x="93" y="371"/>
                </a:lnTo>
                <a:lnTo>
                  <a:pt x="97" y="369"/>
                </a:lnTo>
                <a:lnTo>
                  <a:pt x="101" y="368"/>
                </a:lnTo>
                <a:lnTo>
                  <a:pt x="105" y="367"/>
                </a:lnTo>
                <a:lnTo>
                  <a:pt x="109" y="365"/>
                </a:lnTo>
                <a:lnTo>
                  <a:pt x="113" y="364"/>
                </a:lnTo>
                <a:lnTo>
                  <a:pt x="117" y="363"/>
                </a:lnTo>
                <a:lnTo>
                  <a:pt x="122" y="361"/>
                </a:lnTo>
                <a:lnTo>
                  <a:pt x="126" y="360"/>
                </a:lnTo>
                <a:lnTo>
                  <a:pt x="130" y="358"/>
                </a:lnTo>
                <a:lnTo>
                  <a:pt x="134" y="357"/>
                </a:lnTo>
                <a:lnTo>
                  <a:pt x="138" y="355"/>
                </a:lnTo>
                <a:lnTo>
                  <a:pt x="142" y="353"/>
                </a:lnTo>
                <a:lnTo>
                  <a:pt x="146" y="352"/>
                </a:lnTo>
                <a:lnTo>
                  <a:pt x="150" y="350"/>
                </a:lnTo>
                <a:lnTo>
                  <a:pt x="154" y="348"/>
                </a:lnTo>
                <a:lnTo>
                  <a:pt x="158" y="347"/>
                </a:lnTo>
                <a:lnTo>
                  <a:pt x="162" y="345"/>
                </a:lnTo>
                <a:lnTo>
                  <a:pt x="166" y="343"/>
                </a:lnTo>
                <a:lnTo>
                  <a:pt x="170" y="341"/>
                </a:lnTo>
                <a:lnTo>
                  <a:pt x="174" y="339"/>
                </a:lnTo>
                <a:lnTo>
                  <a:pt x="178" y="337"/>
                </a:lnTo>
                <a:lnTo>
                  <a:pt x="182" y="335"/>
                </a:lnTo>
                <a:lnTo>
                  <a:pt x="190" y="331"/>
                </a:lnTo>
                <a:lnTo>
                  <a:pt x="194" y="329"/>
                </a:lnTo>
                <a:lnTo>
                  <a:pt x="198" y="326"/>
                </a:lnTo>
                <a:lnTo>
                  <a:pt x="203" y="324"/>
                </a:lnTo>
                <a:lnTo>
                  <a:pt x="207" y="321"/>
                </a:lnTo>
                <a:lnTo>
                  <a:pt x="211" y="319"/>
                </a:lnTo>
                <a:lnTo>
                  <a:pt x="215" y="316"/>
                </a:lnTo>
                <a:lnTo>
                  <a:pt x="219" y="314"/>
                </a:lnTo>
                <a:lnTo>
                  <a:pt x="223" y="311"/>
                </a:lnTo>
                <a:lnTo>
                  <a:pt x="227" y="308"/>
                </a:lnTo>
                <a:lnTo>
                  <a:pt x="231" y="306"/>
                </a:lnTo>
                <a:lnTo>
                  <a:pt x="235" y="303"/>
                </a:lnTo>
                <a:lnTo>
                  <a:pt x="239" y="300"/>
                </a:lnTo>
                <a:lnTo>
                  <a:pt x="243" y="296"/>
                </a:lnTo>
                <a:lnTo>
                  <a:pt x="247" y="293"/>
                </a:lnTo>
                <a:lnTo>
                  <a:pt x="251" y="290"/>
                </a:lnTo>
                <a:lnTo>
                  <a:pt x="255" y="287"/>
                </a:lnTo>
                <a:lnTo>
                  <a:pt x="259" y="283"/>
                </a:lnTo>
                <a:lnTo>
                  <a:pt x="263" y="279"/>
                </a:lnTo>
                <a:lnTo>
                  <a:pt x="267" y="276"/>
                </a:lnTo>
                <a:lnTo>
                  <a:pt x="271" y="272"/>
                </a:lnTo>
                <a:lnTo>
                  <a:pt x="275" y="268"/>
                </a:lnTo>
                <a:lnTo>
                  <a:pt x="279" y="264"/>
                </a:lnTo>
                <a:lnTo>
                  <a:pt x="284" y="259"/>
                </a:lnTo>
                <a:lnTo>
                  <a:pt x="288" y="255"/>
                </a:lnTo>
                <a:lnTo>
                  <a:pt x="292" y="250"/>
                </a:lnTo>
                <a:lnTo>
                  <a:pt x="296" y="245"/>
                </a:lnTo>
                <a:lnTo>
                  <a:pt x="300" y="240"/>
                </a:lnTo>
                <a:lnTo>
                  <a:pt x="304" y="235"/>
                </a:lnTo>
                <a:lnTo>
                  <a:pt x="308" y="230"/>
                </a:lnTo>
                <a:lnTo>
                  <a:pt x="312" y="224"/>
                </a:lnTo>
                <a:lnTo>
                  <a:pt x="316" y="219"/>
                </a:lnTo>
                <a:lnTo>
                  <a:pt x="320" y="213"/>
                </a:lnTo>
                <a:lnTo>
                  <a:pt x="324" y="206"/>
                </a:lnTo>
                <a:lnTo>
                  <a:pt x="328" y="200"/>
                </a:lnTo>
                <a:lnTo>
                  <a:pt x="332" y="193"/>
                </a:lnTo>
                <a:lnTo>
                  <a:pt x="336" y="186"/>
                </a:lnTo>
                <a:lnTo>
                  <a:pt x="340" y="179"/>
                </a:lnTo>
                <a:lnTo>
                  <a:pt x="344" y="171"/>
                </a:lnTo>
                <a:lnTo>
                  <a:pt x="348" y="163"/>
                </a:lnTo>
                <a:lnTo>
                  <a:pt x="352" y="155"/>
                </a:lnTo>
                <a:lnTo>
                  <a:pt x="356" y="146"/>
                </a:lnTo>
                <a:lnTo>
                  <a:pt x="360" y="137"/>
                </a:lnTo>
                <a:lnTo>
                  <a:pt x="365" y="127"/>
                </a:lnTo>
                <a:lnTo>
                  <a:pt x="369" y="117"/>
                </a:lnTo>
                <a:lnTo>
                  <a:pt x="373" y="107"/>
                </a:lnTo>
                <a:lnTo>
                  <a:pt x="377" y="96"/>
                </a:lnTo>
                <a:lnTo>
                  <a:pt x="381" y="84"/>
                </a:lnTo>
                <a:lnTo>
                  <a:pt x="385" y="72"/>
                </a:lnTo>
                <a:lnTo>
                  <a:pt x="389" y="59"/>
                </a:lnTo>
                <a:lnTo>
                  <a:pt x="393" y="45"/>
                </a:lnTo>
                <a:lnTo>
                  <a:pt x="397" y="31"/>
                </a:lnTo>
                <a:lnTo>
                  <a:pt x="401" y="16"/>
                </a:lnTo>
                <a:lnTo>
                  <a:pt x="405" y="0"/>
                </a:lnTo>
              </a:path>
            </a:pathLst>
          </a:custGeom>
          <a:noFill/>
          <a:ln w="2381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1931988" y="1189319"/>
            <a:ext cx="1576387" cy="200025"/>
            <a:chOff x="4719" y="559"/>
            <a:chExt cx="993" cy="126"/>
          </a:xfrm>
        </p:grpSpPr>
        <p:sp>
          <p:nvSpPr>
            <p:cNvPr id="22555" name="Line 99"/>
            <p:cNvSpPr>
              <a:spLocks noChangeShapeType="1"/>
            </p:cNvSpPr>
            <p:nvPr/>
          </p:nvSpPr>
          <p:spPr bwMode="auto">
            <a:xfrm>
              <a:off x="4719" y="621"/>
              <a:ext cx="209" cy="0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100"/>
            <p:cNvSpPr>
              <a:spLocks noChangeArrowheads="1"/>
            </p:cNvSpPr>
            <p:nvPr/>
          </p:nvSpPr>
          <p:spPr bwMode="auto">
            <a:xfrm>
              <a:off x="4951" y="559"/>
              <a:ext cx="7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2000 (Gini = 0.46)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1109" name="Freeform 101"/>
          <p:cNvSpPr>
            <a:spLocks/>
          </p:cNvSpPr>
          <p:nvPr/>
        </p:nvSpPr>
        <p:spPr bwMode="auto">
          <a:xfrm>
            <a:off x="1784350" y="824194"/>
            <a:ext cx="4967288" cy="4832350"/>
          </a:xfrm>
          <a:custGeom>
            <a:avLst/>
            <a:gdLst>
              <a:gd name="T0" fmla="*/ 2147483647 w 405"/>
              <a:gd name="T1" fmla="*/ 2147483647 h 394"/>
              <a:gd name="T2" fmla="*/ 2147483647 w 405"/>
              <a:gd name="T3" fmla="*/ 2147483647 h 394"/>
              <a:gd name="T4" fmla="*/ 2147483647 w 405"/>
              <a:gd name="T5" fmla="*/ 2147483647 h 394"/>
              <a:gd name="T6" fmla="*/ 2147483647 w 405"/>
              <a:gd name="T7" fmla="*/ 2147483647 h 394"/>
              <a:gd name="T8" fmla="*/ 2147483647 w 405"/>
              <a:gd name="T9" fmla="*/ 2147483647 h 394"/>
              <a:gd name="T10" fmla="*/ 2147483647 w 405"/>
              <a:gd name="T11" fmla="*/ 2147483647 h 394"/>
              <a:gd name="T12" fmla="*/ 2147483647 w 405"/>
              <a:gd name="T13" fmla="*/ 2147483647 h 394"/>
              <a:gd name="T14" fmla="*/ 2147483647 w 405"/>
              <a:gd name="T15" fmla="*/ 2147483647 h 394"/>
              <a:gd name="T16" fmla="*/ 2147483647 w 405"/>
              <a:gd name="T17" fmla="*/ 2147483647 h 394"/>
              <a:gd name="T18" fmla="*/ 2147483647 w 405"/>
              <a:gd name="T19" fmla="*/ 2147483647 h 394"/>
              <a:gd name="T20" fmla="*/ 2147483647 w 405"/>
              <a:gd name="T21" fmla="*/ 2147483647 h 394"/>
              <a:gd name="T22" fmla="*/ 2147483647 w 405"/>
              <a:gd name="T23" fmla="*/ 2147483647 h 394"/>
              <a:gd name="T24" fmla="*/ 2147483647 w 405"/>
              <a:gd name="T25" fmla="*/ 2147483647 h 394"/>
              <a:gd name="T26" fmla="*/ 2147483647 w 405"/>
              <a:gd name="T27" fmla="*/ 2147483647 h 394"/>
              <a:gd name="T28" fmla="*/ 2147483647 w 405"/>
              <a:gd name="T29" fmla="*/ 2147483647 h 394"/>
              <a:gd name="T30" fmla="*/ 2147483647 w 405"/>
              <a:gd name="T31" fmla="*/ 2147483647 h 394"/>
              <a:gd name="T32" fmla="*/ 2147483647 w 405"/>
              <a:gd name="T33" fmla="*/ 2147483647 h 394"/>
              <a:gd name="T34" fmla="*/ 2147483647 w 405"/>
              <a:gd name="T35" fmla="*/ 2147483647 h 394"/>
              <a:gd name="T36" fmla="*/ 2147483647 w 405"/>
              <a:gd name="T37" fmla="*/ 2147483647 h 394"/>
              <a:gd name="T38" fmla="*/ 2147483647 w 405"/>
              <a:gd name="T39" fmla="*/ 2147483647 h 394"/>
              <a:gd name="T40" fmla="*/ 2147483647 w 405"/>
              <a:gd name="T41" fmla="*/ 2147483647 h 394"/>
              <a:gd name="T42" fmla="*/ 2147483647 w 405"/>
              <a:gd name="T43" fmla="*/ 2147483647 h 394"/>
              <a:gd name="T44" fmla="*/ 2147483647 w 405"/>
              <a:gd name="T45" fmla="*/ 2147483647 h 394"/>
              <a:gd name="T46" fmla="*/ 2147483647 w 405"/>
              <a:gd name="T47" fmla="*/ 2147483647 h 394"/>
              <a:gd name="T48" fmla="*/ 2147483647 w 405"/>
              <a:gd name="T49" fmla="*/ 2147483647 h 394"/>
              <a:gd name="T50" fmla="*/ 2147483647 w 405"/>
              <a:gd name="T51" fmla="*/ 2147483647 h 394"/>
              <a:gd name="T52" fmla="*/ 2147483647 w 405"/>
              <a:gd name="T53" fmla="*/ 2147483647 h 394"/>
              <a:gd name="T54" fmla="*/ 2147483647 w 405"/>
              <a:gd name="T55" fmla="*/ 2147483647 h 394"/>
              <a:gd name="T56" fmla="*/ 2147483647 w 405"/>
              <a:gd name="T57" fmla="*/ 2147483647 h 394"/>
              <a:gd name="T58" fmla="*/ 2147483647 w 405"/>
              <a:gd name="T59" fmla="*/ 2147483647 h 394"/>
              <a:gd name="T60" fmla="*/ 2147483647 w 405"/>
              <a:gd name="T61" fmla="*/ 2147483647 h 394"/>
              <a:gd name="T62" fmla="*/ 2147483647 w 405"/>
              <a:gd name="T63" fmla="*/ 2147483647 h 394"/>
              <a:gd name="T64" fmla="*/ 2147483647 w 405"/>
              <a:gd name="T65" fmla="*/ 2147483647 h 394"/>
              <a:gd name="T66" fmla="*/ 2147483647 w 405"/>
              <a:gd name="T67" fmla="*/ 2147483647 h 394"/>
              <a:gd name="T68" fmla="*/ 2147483647 w 405"/>
              <a:gd name="T69" fmla="*/ 2147483647 h 394"/>
              <a:gd name="T70" fmla="*/ 2147483647 w 405"/>
              <a:gd name="T71" fmla="*/ 2147483647 h 394"/>
              <a:gd name="T72" fmla="*/ 2147483647 w 405"/>
              <a:gd name="T73" fmla="*/ 2147483647 h 394"/>
              <a:gd name="T74" fmla="*/ 2147483647 w 405"/>
              <a:gd name="T75" fmla="*/ 2147483647 h 394"/>
              <a:gd name="T76" fmla="*/ 2147483647 w 405"/>
              <a:gd name="T77" fmla="*/ 2147483647 h 394"/>
              <a:gd name="T78" fmla="*/ 2147483647 w 405"/>
              <a:gd name="T79" fmla="*/ 2147483647 h 394"/>
              <a:gd name="T80" fmla="*/ 2147483647 w 405"/>
              <a:gd name="T81" fmla="*/ 2147483647 h 394"/>
              <a:gd name="T82" fmla="*/ 2147483647 w 405"/>
              <a:gd name="T83" fmla="*/ 2147483647 h 394"/>
              <a:gd name="T84" fmla="*/ 2147483647 w 405"/>
              <a:gd name="T85" fmla="*/ 2147483647 h 394"/>
              <a:gd name="T86" fmla="*/ 2147483647 w 405"/>
              <a:gd name="T87" fmla="*/ 2147483647 h 394"/>
              <a:gd name="T88" fmla="*/ 2147483647 w 405"/>
              <a:gd name="T89" fmla="*/ 2147483647 h 394"/>
              <a:gd name="T90" fmla="*/ 2147483647 w 405"/>
              <a:gd name="T91" fmla="*/ 2147483647 h 394"/>
              <a:gd name="T92" fmla="*/ 2147483647 w 405"/>
              <a:gd name="T93" fmla="*/ 2147483647 h 394"/>
              <a:gd name="T94" fmla="*/ 2147483647 w 405"/>
              <a:gd name="T95" fmla="*/ 2147483647 h 394"/>
              <a:gd name="T96" fmla="*/ 2147483647 w 405"/>
              <a:gd name="T97" fmla="*/ 2147483647 h 394"/>
              <a:gd name="T98" fmla="*/ 2147483647 w 405"/>
              <a:gd name="T99" fmla="*/ 0 h 3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05"/>
              <a:gd name="T151" fmla="*/ 0 h 394"/>
              <a:gd name="T152" fmla="*/ 405 w 405"/>
              <a:gd name="T153" fmla="*/ 394 h 3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05" h="394">
                <a:moveTo>
                  <a:pt x="0" y="394"/>
                </a:moveTo>
                <a:lnTo>
                  <a:pt x="4" y="393"/>
                </a:lnTo>
                <a:lnTo>
                  <a:pt x="8" y="392"/>
                </a:lnTo>
                <a:lnTo>
                  <a:pt x="12" y="391"/>
                </a:lnTo>
                <a:lnTo>
                  <a:pt x="16" y="390"/>
                </a:lnTo>
                <a:lnTo>
                  <a:pt x="20" y="389"/>
                </a:lnTo>
                <a:lnTo>
                  <a:pt x="24" y="388"/>
                </a:lnTo>
                <a:lnTo>
                  <a:pt x="28" y="387"/>
                </a:lnTo>
                <a:lnTo>
                  <a:pt x="32" y="386"/>
                </a:lnTo>
                <a:lnTo>
                  <a:pt x="36" y="385"/>
                </a:lnTo>
                <a:lnTo>
                  <a:pt x="41" y="384"/>
                </a:lnTo>
                <a:lnTo>
                  <a:pt x="45" y="383"/>
                </a:lnTo>
                <a:lnTo>
                  <a:pt x="49" y="382"/>
                </a:lnTo>
                <a:lnTo>
                  <a:pt x="53" y="380"/>
                </a:lnTo>
                <a:lnTo>
                  <a:pt x="57" y="379"/>
                </a:lnTo>
                <a:lnTo>
                  <a:pt x="61" y="378"/>
                </a:lnTo>
                <a:lnTo>
                  <a:pt x="65" y="377"/>
                </a:lnTo>
                <a:lnTo>
                  <a:pt x="69" y="376"/>
                </a:lnTo>
                <a:lnTo>
                  <a:pt x="73" y="374"/>
                </a:lnTo>
                <a:lnTo>
                  <a:pt x="77" y="373"/>
                </a:lnTo>
                <a:lnTo>
                  <a:pt x="81" y="372"/>
                </a:lnTo>
                <a:lnTo>
                  <a:pt x="85" y="370"/>
                </a:lnTo>
                <a:lnTo>
                  <a:pt x="89" y="369"/>
                </a:lnTo>
                <a:lnTo>
                  <a:pt x="93" y="368"/>
                </a:lnTo>
                <a:lnTo>
                  <a:pt x="97" y="366"/>
                </a:lnTo>
                <a:lnTo>
                  <a:pt x="101" y="365"/>
                </a:lnTo>
                <a:lnTo>
                  <a:pt x="105" y="363"/>
                </a:lnTo>
                <a:lnTo>
                  <a:pt x="109" y="362"/>
                </a:lnTo>
                <a:lnTo>
                  <a:pt x="113" y="360"/>
                </a:lnTo>
                <a:lnTo>
                  <a:pt x="117" y="359"/>
                </a:lnTo>
                <a:lnTo>
                  <a:pt x="122" y="357"/>
                </a:lnTo>
                <a:lnTo>
                  <a:pt x="126" y="356"/>
                </a:lnTo>
                <a:lnTo>
                  <a:pt x="130" y="354"/>
                </a:lnTo>
                <a:lnTo>
                  <a:pt x="134" y="352"/>
                </a:lnTo>
                <a:lnTo>
                  <a:pt x="138" y="350"/>
                </a:lnTo>
                <a:lnTo>
                  <a:pt x="142" y="349"/>
                </a:lnTo>
                <a:lnTo>
                  <a:pt x="146" y="347"/>
                </a:lnTo>
                <a:lnTo>
                  <a:pt x="150" y="345"/>
                </a:lnTo>
                <a:lnTo>
                  <a:pt x="154" y="343"/>
                </a:lnTo>
                <a:lnTo>
                  <a:pt x="158" y="341"/>
                </a:lnTo>
                <a:lnTo>
                  <a:pt x="162" y="339"/>
                </a:lnTo>
                <a:lnTo>
                  <a:pt x="166" y="337"/>
                </a:lnTo>
                <a:lnTo>
                  <a:pt x="170" y="335"/>
                </a:lnTo>
                <a:lnTo>
                  <a:pt x="174" y="333"/>
                </a:lnTo>
                <a:lnTo>
                  <a:pt x="178" y="331"/>
                </a:lnTo>
                <a:lnTo>
                  <a:pt x="182" y="329"/>
                </a:lnTo>
                <a:lnTo>
                  <a:pt x="190" y="324"/>
                </a:lnTo>
                <a:lnTo>
                  <a:pt x="194" y="322"/>
                </a:lnTo>
                <a:lnTo>
                  <a:pt x="198" y="319"/>
                </a:lnTo>
                <a:lnTo>
                  <a:pt x="203" y="317"/>
                </a:lnTo>
                <a:lnTo>
                  <a:pt x="207" y="314"/>
                </a:lnTo>
                <a:lnTo>
                  <a:pt x="211" y="311"/>
                </a:lnTo>
                <a:lnTo>
                  <a:pt x="215" y="309"/>
                </a:lnTo>
                <a:lnTo>
                  <a:pt x="219" y="306"/>
                </a:lnTo>
                <a:lnTo>
                  <a:pt x="223" y="303"/>
                </a:lnTo>
                <a:lnTo>
                  <a:pt x="227" y="300"/>
                </a:lnTo>
                <a:lnTo>
                  <a:pt x="231" y="297"/>
                </a:lnTo>
                <a:lnTo>
                  <a:pt x="235" y="294"/>
                </a:lnTo>
                <a:lnTo>
                  <a:pt x="239" y="291"/>
                </a:lnTo>
                <a:lnTo>
                  <a:pt x="243" y="287"/>
                </a:lnTo>
                <a:lnTo>
                  <a:pt x="247" y="284"/>
                </a:lnTo>
                <a:lnTo>
                  <a:pt x="251" y="281"/>
                </a:lnTo>
                <a:lnTo>
                  <a:pt x="255" y="277"/>
                </a:lnTo>
                <a:lnTo>
                  <a:pt x="259" y="273"/>
                </a:lnTo>
                <a:lnTo>
                  <a:pt x="263" y="269"/>
                </a:lnTo>
                <a:lnTo>
                  <a:pt x="267" y="266"/>
                </a:lnTo>
                <a:lnTo>
                  <a:pt x="271" y="262"/>
                </a:lnTo>
                <a:lnTo>
                  <a:pt x="275" y="257"/>
                </a:lnTo>
                <a:lnTo>
                  <a:pt x="279" y="253"/>
                </a:lnTo>
                <a:lnTo>
                  <a:pt x="284" y="249"/>
                </a:lnTo>
                <a:lnTo>
                  <a:pt x="288" y="244"/>
                </a:lnTo>
                <a:lnTo>
                  <a:pt x="292" y="239"/>
                </a:lnTo>
                <a:lnTo>
                  <a:pt x="296" y="234"/>
                </a:lnTo>
                <a:lnTo>
                  <a:pt x="300" y="229"/>
                </a:lnTo>
                <a:lnTo>
                  <a:pt x="304" y="224"/>
                </a:lnTo>
                <a:lnTo>
                  <a:pt x="308" y="219"/>
                </a:lnTo>
                <a:lnTo>
                  <a:pt x="312" y="213"/>
                </a:lnTo>
                <a:lnTo>
                  <a:pt x="316" y="207"/>
                </a:lnTo>
                <a:lnTo>
                  <a:pt x="320" y="201"/>
                </a:lnTo>
                <a:lnTo>
                  <a:pt x="324" y="195"/>
                </a:lnTo>
                <a:lnTo>
                  <a:pt x="328" y="189"/>
                </a:lnTo>
                <a:lnTo>
                  <a:pt x="332" y="182"/>
                </a:lnTo>
                <a:lnTo>
                  <a:pt x="336" y="175"/>
                </a:lnTo>
                <a:lnTo>
                  <a:pt x="340" y="168"/>
                </a:lnTo>
                <a:lnTo>
                  <a:pt x="344" y="161"/>
                </a:lnTo>
                <a:lnTo>
                  <a:pt x="348" y="153"/>
                </a:lnTo>
                <a:lnTo>
                  <a:pt x="352" y="145"/>
                </a:lnTo>
                <a:lnTo>
                  <a:pt x="356" y="136"/>
                </a:lnTo>
                <a:lnTo>
                  <a:pt x="360" y="127"/>
                </a:lnTo>
                <a:lnTo>
                  <a:pt x="365" y="118"/>
                </a:lnTo>
                <a:lnTo>
                  <a:pt x="369" y="109"/>
                </a:lnTo>
                <a:lnTo>
                  <a:pt x="373" y="99"/>
                </a:lnTo>
                <a:lnTo>
                  <a:pt x="377" y="88"/>
                </a:lnTo>
                <a:lnTo>
                  <a:pt x="381" y="77"/>
                </a:lnTo>
                <a:lnTo>
                  <a:pt x="385" y="66"/>
                </a:lnTo>
                <a:lnTo>
                  <a:pt x="389" y="54"/>
                </a:lnTo>
                <a:lnTo>
                  <a:pt x="393" y="41"/>
                </a:lnTo>
                <a:lnTo>
                  <a:pt x="397" y="28"/>
                </a:lnTo>
                <a:lnTo>
                  <a:pt x="401" y="14"/>
                </a:lnTo>
                <a:lnTo>
                  <a:pt x="405" y="0"/>
                </a:lnTo>
              </a:path>
            </a:pathLst>
          </a:custGeom>
          <a:noFill/>
          <a:ln w="238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1946275" y="1440144"/>
            <a:ext cx="1576388" cy="200025"/>
            <a:chOff x="4719" y="721"/>
            <a:chExt cx="993" cy="126"/>
          </a:xfrm>
        </p:grpSpPr>
        <p:sp>
          <p:nvSpPr>
            <p:cNvPr id="22553" name="Line 103"/>
            <p:cNvSpPr>
              <a:spLocks noChangeShapeType="1"/>
            </p:cNvSpPr>
            <p:nvPr/>
          </p:nvSpPr>
          <p:spPr bwMode="auto">
            <a:xfrm>
              <a:off x="4719" y="783"/>
              <a:ext cx="209" cy="0"/>
            </a:xfrm>
            <a:prstGeom prst="line">
              <a:avLst/>
            </a:prstGeom>
            <a:noFill/>
            <a:ln w="2381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Rectangle 104"/>
            <p:cNvSpPr>
              <a:spLocks noChangeArrowheads="1"/>
            </p:cNvSpPr>
            <p:nvPr/>
          </p:nvSpPr>
          <p:spPr bwMode="auto">
            <a:xfrm>
              <a:off x="4951" y="721"/>
              <a:ext cx="7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Calibri" pitchFamily="34" charset="0"/>
                </a:rPr>
                <a:t>2010 (Gini = 0.43)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1113" name="Text Box 105"/>
          <p:cNvSpPr txBox="1">
            <a:spLocks noChangeArrowheads="1"/>
          </p:cNvSpPr>
          <p:nvPr/>
        </p:nvSpPr>
        <p:spPr bwMode="auto">
          <a:xfrm>
            <a:off x="7151427" y="838200"/>
            <a:ext cx="281428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Por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cada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100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dólares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ppp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de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riqueza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que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generó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la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Región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de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las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Américas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el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año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2010,  5.6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dólares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fueron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para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el 20%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más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pobre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de la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población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y 49.6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dólares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fueron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para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el 20%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más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rico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de la </a:t>
            </a:r>
            <a:r>
              <a:rPr lang="en-US" dirty="0" err="1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población</a:t>
            </a:r>
            <a:r>
              <a:rPr lang="en-US" dirty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.</a:t>
            </a:r>
            <a:endParaRPr lang="en-US" dirty="0" smtClean="0">
              <a:solidFill>
                <a:srgbClr val="000066"/>
              </a:solidFill>
              <a:latin typeface="Lucida Sans Typewriter" pitchFamily="33" charset="0"/>
              <a:ea typeface="MS PGothic" pitchFamily="34" charset="-128"/>
            </a:endParaRPr>
          </a:p>
        </p:txBody>
      </p:sp>
      <p:sp>
        <p:nvSpPr>
          <p:cNvPr id="171114" name="Rectangle 106"/>
          <p:cNvSpPr>
            <a:spLocks noChangeArrowheads="1"/>
          </p:cNvSpPr>
          <p:nvPr/>
        </p:nvSpPr>
        <p:spPr bwMode="auto">
          <a:xfrm>
            <a:off x="0" y="-17154"/>
            <a:ext cx="10287000" cy="639763"/>
          </a:xfrm>
          <a:prstGeom prst="rect">
            <a:avLst/>
          </a:prstGeom>
          <a:extLst/>
        </p:spPr>
        <p:txBody>
          <a:bodyPr anchor="b"/>
          <a:lstStyle/>
          <a:p>
            <a:pPr algn="ctr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hablamos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desigualdad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distributiva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de (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las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oportunidades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para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el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)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bienestar</a:t>
            </a:r>
            <a:endParaRPr lang="en-US" sz="28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1118" name="Line 110"/>
          <p:cNvSpPr>
            <a:spLocks noChangeShapeType="1"/>
          </p:cNvSpPr>
          <p:nvPr/>
        </p:nvSpPr>
        <p:spPr bwMode="auto">
          <a:xfrm flipV="1">
            <a:off x="5761038" y="3194331"/>
            <a:ext cx="0" cy="2468563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19" name="Line 111"/>
          <p:cNvSpPr>
            <a:spLocks noChangeShapeType="1"/>
          </p:cNvSpPr>
          <p:nvPr/>
        </p:nvSpPr>
        <p:spPr bwMode="auto">
          <a:xfrm flipH="1">
            <a:off x="1798638" y="3237194"/>
            <a:ext cx="3957637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17" name="Line 109"/>
          <p:cNvSpPr>
            <a:spLocks noChangeShapeType="1"/>
          </p:cNvSpPr>
          <p:nvPr/>
        </p:nvSpPr>
        <p:spPr bwMode="auto">
          <a:xfrm flipV="1">
            <a:off x="2789238" y="5367619"/>
            <a:ext cx="0" cy="320675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120" name="Line 112"/>
          <p:cNvSpPr>
            <a:spLocks noChangeShapeType="1"/>
          </p:cNvSpPr>
          <p:nvPr/>
        </p:nvSpPr>
        <p:spPr bwMode="auto">
          <a:xfrm flipH="1">
            <a:off x="1798638" y="5396194"/>
            <a:ext cx="1004887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105"/>
          <p:cNvSpPr txBox="1">
            <a:spLocks noChangeArrowheads="1"/>
          </p:cNvSpPr>
          <p:nvPr/>
        </p:nvSpPr>
        <p:spPr bwMode="auto">
          <a:xfrm>
            <a:off x="7166508" y="4495800"/>
            <a:ext cx="28142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Hablamos</a:t>
            </a:r>
            <a:r>
              <a:rPr lang="en-US" dirty="0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de </a:t>
            </a:r>
            <a:r>
              <a:rPr lang="en-US" dirty="0" err="1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una</a:t>
            </a:r>
            <a:r>
              <a:rPr lang="en-US" dirty="0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población</a:t>
            </a:r>
            <a:r>
              <a:rPr lang="en-US" dirty="0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regional </a:t>
            </a:r>
            <a:r>
              <a:rPr lang="en-US" dirty="0" err="1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que</a:t>
            </a:r>
            <a:r>
              <a:rPr lang="en-US" dirty="0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espera</a:t>
            </a:r>
            <a:r>
              <a:rPr lang="en-US" dirty="0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alcanzar</a:t>
            </a:r>
            <a:r>
              <a:rPr lang="en-US" dirty="0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un </a:t>
            </a:r>
            <a:r>
              <a:rPr lang="en-US" dirty="0" err="1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billón</a:t>
            </a:r>
            <a:r>
              <a:rPr lang="en-US" dirty="0" smtClean="0">
                <a:solidFill>
                  <a:srgbClr val="000066"/>
                </a:solidFill>
                <a:latin typeface="Lucida Sans Typewriter" pitchFamily="33" charset="0"/>
                <a:ea typeface="MS PGothic" pitchFamily="34" charset="-128"/>
              </a:rPr>
              <a:t> de personas en 2017.</a:t>
            </a:r>
            <a:endParaRPr lang="en-US" dirty="0">
              <a:solidFill>
                <a:srgbClr val="000066"/>
              </a:solidFill>
              <a:latin typeface="Lucida Sans Typewriter" pitchFamily="33" charset="0"/>
              <a:ea typeface="MS PGothic" pitchFamily="34" charset="-128"/>
            </a:endParaRPr>
          </a:p>
        </p:txBody>
      </p:sp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6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7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7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7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7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7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71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71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71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6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7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6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7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56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64" grpId="0"/>
      <p:bldP spid="171075" grpId="0"/>
      <p:bldP spid="171099" grpId="0" animBg="1"/>
      <p:bldP spid="171100" grpId="0" animBg="1"/>
      <p:bldP spid="171101" grpId="0" animBg="1"/>
      <p:bldP spid="171105" grpId="0" animBg="1"/>
      <p:bldP spid="171109" grpId="0" animBg="1"/>
      <p:bldP spid="171113" grpId="0"/>
      <p:bldP spid="171118" grpId="0" animBg="1"/>
      <p:bldP spid="171119" grpId="0" animBg="1"/>
      <p:bldP spid="171117" grpId="0" animBg="1"/>
      <p:bldP spid="171120" grpId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50"/>
          <p:cNvSpPr txBox="1">
            <a:spLocks noChangeArrowheads="1"/>
          </p:cNvSpPr>
          <p:nvPr/>
        </p:nvSpPr>
        <p:spPr bwMode="auto">
          <a:xfrm>
            <a:off x="2331752" y="6504801"/>
            <a:ext cx="77647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777777"/>
                </a:solidFill>
                <a:latin typeface="Candara" pitchFamily="34" charset="0"/>
                <a:ea typeface="MS PGothic" pitchFamily="34" charset="-128"/>
              </a:rPr>
              <a:t>Branko</a:t>
            </a:r>
            <a:r>
              <a:rPr lang="en-US" sz="1200" dirty="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US" sz="1200" dirty="0" err="1" smtClean="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rPr>
              <a:t>Milanovic</a:t>
            </a:r>
            <a:r>
              <a:rPr lang="en-US" sz="1200" dirty="0" smtClean="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rPr>
              <a:t>; World Bank, 2012 [</a:t>
            </a:r>
            <a:r>
              <a:rPr lang="en-US" sz="1200" dirty="0" err="1" smtClean="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rPr>
              <a:t>comunicación</a:t>
            </a:r>
            <a:r>
              <a:rPr lang="en-US" sz="1200" dirty="0" smtClean="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rPr>
              <a:t> personal)</a:t>
            </a:r>
            <a:endParaRPr lang="en-US" sz="1200" dirty="0">
              <a:solidFill>
                <a:srgbClr val="777777"/>
              </a:solidFill>
              <a:latin typeface="Candara" pitchFamily="34" charset="0"/>
              <a:ea typeface="MS PGothic" pitchFamily="34" charset="-128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477677" y="708401"/>
            <a:ext cx="7421562" cy="5438775"/>
            <a:chOff x="1573213" y="1066800"/>
            <a:chExt cx="7421562" cy="54387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73213" y="1066800"/>
              <a:ext cx="7421562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635125" y="1123950"/>
              <a:ext cx="7300912" cy="5321300"/>
            </a:xfrm>
            <a:prstGeom prst="rect">
              <a:avLst/>
            </a:prstGeom>
            <a:solidFill>
              <a:srgbClr val="EA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639888" y="1133475"/>
              <a:ext cx="7291387" cy="5303838"/>
            </a:xfrm>
            <a:prstGeom prst="rect">
              <a:avLst/>
            </a:prstGeom>
            <a:solidFill>
              <a:srgbClr val="EAF2F3"/>
            </a:solidFill>
            <a:ln w="7938">
              <a:solidFill>
                <a:srgbClr val="EAF2F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360613" y="1319213"/>
              <a:ext cx="6380162" cy="4395788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360613" y="5605463"/>
              <a:ext cx="6384925" cy="0"/>
            </a:xfrm>
            <a:prstGeom prst="line">
              <a:avLst/>
            </a:prstGeom>
            <a:noFill/>
            <a:ln w="17463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360613" y="4772025"/>
              <a:ext cx="6384925" cy="0"/>
            </a:xfrm>
            <a:prstGeom prst="line">
              <a:avLst/>
            </a:prstGeom>
            <a:noFill/>
            <a:ln w="17463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360613" y="3935413"/>
              <a:ext cx="6384925" cy="0"/>
            </a:xfrm>
            <a:prstGeom prst="line">
              <a:avLst/>
            </a:prstGeom>
            <a:noFill/>
            <a:ln w="17463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360613" y="3103563"/>
              <a:ext cx="6384925" cy="0"/>
            </a:xfrm>
            <a:prstGeom prst="line">
              <a:avLst/>
            </a:prstGeom>
            <a:noFill/>
            <a:ln w="17463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360613" y="2271713"/>
              <a:ext cx="6384925" cy="0"/>
            </a:xfrm>
            <a:prstGeom prst="line">
              <a:avLst/>
            </a:prstGeom>
            <a:noFill/>
            <a:ln w="17463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360613" y="1435100"/>
              <a:ext cx="6384925" cy="0"/>
            </a:xfrm>
            <a:prstGeom prst="line">
              <a:avLst/>
            </a:prstGeom>
            <a:noFill/>
            <a:ln w="17463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265077" y="5373758"/>
            <a:ext cx="6521449" cy="522932"/>
            <a:chOff x="2360613" y="5719763"/>
            <a:chExt cx="6521449" cy="522932"/>
          </a:xfrm>
        </p:grpSpPr>
        <p:sp>
          <p:nvSpPr>
            <p:cNvPr id="96" name="Line 79"/>
            <p:cNvSpPr>
              <a:spLocks noChangeShapeType="1"/>
            </p:cNvSpPr>
            <p:nvPr/>
          </p:nvSpPr>
          <p:spPr bwMode="auto">
            <a:xfrm>
              <a:off x="2360613" y="5719763"/>
              <a:ext cx="63849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80"/>
            <p:cNvSpPr>
              <a:spLocks noChangeShapeType="1"/>
            </p:cNvSpPr>
            <p:nvPr/>
          </p:nvSpPr>
          <p:spPr bwMode="auto">
            <a:xfrm>
              <a:off x="2474913" y="5719763"/>
              <a:ext cx="0" cy="74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2427288" y="5830888"/>
              <a:ext cx="1905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Line 82"/>
            <p:cNvSpPr>
              <a:spLocks noChangeShapeType="1"/>
            </p:cNvSpPr>
            <p:nvPr/>
          </p:nvSpPr>
          <p:spPr bwMode="auto">
            <a:xfrm>
              <a:off x="3656013" y="5719763"/>
              <a:ext cx="0" cy="74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3554413" y="5830888"/>
              <a:ext cx="2952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Line 84"/>
            <p:cNvSpPr>
              <a:spLocks noChangeShapeType="1"/>
            </p:cNvSpPr>
            <p:nvPr/>
          </p:nvSpPr>
          <p:spPr bwMode="auto">
            <a:xfrm>
              <a:off x="5521325" y="5719763"/>
              <a:ext cx="0" cy="74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5419725" y="5830888"/>
              <a:ext cx="2952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Line 86"/>
            <p:cNvSpPr>
              <a:spLocks noChangeShapeType="1"/>
            </p:cNvSpPr>
            <p:nvPr/>
          </p:nvSpPr>
          <p:spPr bwMode="auto">
            <a:xfrm>
              <a:off x="7383463" y="5719763"/>
              <a:ext cx="0" cy="74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7281863" y="5830888"/>
              <a:ext cx="2952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Line 88"/>
            <p:cNvSpPr>
              <a:spLocks noChangeShapeType="1"/>
            </p:cNvSpPr>
            <p:nvPr/>
          </p:nvSpPr>
          <p:spPr bwMode="auto">
            <a:xfrm>
              <a:off x="8629650" y="5719763"/>
              <a:ext cx="0" cy="746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8480425" y="5830888"/>
              <a:ext cx="401637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4473575" y="6011863"/>
              <a:ext cx="24558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percentil</a:t>
              </a: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altLang="en-US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nacional</a:t>
              </a: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de </a:t>
              </a:r>
              <a:r>
                <a:rPr kumimoji="0" lang="en-US" altLang="en-US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ingreso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638311" y="834302"/>
            <a:ext cx="626766" cy="4539456"/>
            <a:chOff x="1733847" y="1180307"/>
            <a:chExt cx="626766" cy="4539456"/>
          </a:xfrm>
        </p:grpSpPr>
        <p:sp>
          <p:nvSpPr>
            <p:cNvPr id="109" name="Line 65"/>
            <p:cNvSpPr>
              <a:spLocks noChangeShapeType="1"/>
            </p:cNvSpPr>
            <p:nvPr/>
          </p:nvSpPr>
          <p:spPr bwMode="auto">
            <a:xfrm flipV="1">
              <a:off x="2360613" y="1319213"/>
              <a:ext cx="0" cy="44005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66"/>
            <p:cNvSpPr>
              <a:spLocks noChangeShapeType="1"/>
            </p:cNvSpPr>
            <p:nvPr/>
          </p:nvSpPr>
          <p:spPr bwMode="auto">
            <a:xfrm flipH="1">
              <a:off x="2284413" y="5605463"/>
              <a:ext cx="762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7"/>
            <p:cNvSpPr>
              <a:spLocks noChangeArrowheads="1"/>
            </p:cNvSpPr>
            <p:nvPr/>
          </p:nvSpPr>
          <p:spPr bwMode="auto">
            <a:xfrm rot="16200000">
              <a:off x="2070100" y="5429250"/>
              <a:ext cx="1905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Line 68"/>
            <p:cNvSpPr>
              <a:spLocks noChangeShapeType="1"/>
            </p:cNvSpPr>
            <p:nvPr/>
          </p:nvSpPr>
          <p:spPr bwMode="auto">
            <a:xfrm flipH="1">
              <a:off x="2284413" y="4772025"/>
              <a:ext cx="762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69"/>
            <p:cNvSpPr>
              <a:spLocks noChangeArrowheads="1"/>
            </p:cNvSpPr>
            <p:nvPr/>
          </p:nvSpPr>
          <p:spPr bwMode="auto">
            <a:xfrm rot="16200000">
              <a:off x="2017713" y="4595813"/>
              <a:ext cx="2952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Line 70"/>
            <p:cNvSpPr>
              <a:spLocks noChangeShapeType="1"/>
            </p:cNvSpPr>
            <p:nvPr/>
          </p:nvSpPr>
          <p:spPr bwMode="auto">
            <a:xfrm flipH="1">
              <a:off x="2284413" y="3935413"/>
              <a:ext cx="762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71"/>
            <p:cNvSpPr>
              <a:spLocks noChangeArrowheads="1"/>
            </p:cNvSpPr>
            <p:nvPr/>
          </p:nvSpPr>
          <p:spPr bwMode="auto">
            <a:xfrm rot="16200000">
              <a:off x="2017713" y="3760788"/>
              <a:ext cx="2952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Line 72"/>
            <p:cNvSpPr>
              <a:spLocks noChangeShapeType="1"/>
            </p:cNvSpPr>
            <p:nvPr/>
          </p:nvSpPr>
          <p:spPr bwMode="auto">
            <a:xfrm flipH="1">
              <a:off x="2284413" y="3103563"/>
              <a:ext cx="762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73"/>
            <p:cNvSpPr>
              <a:spLocks noChangeArrowheads="1"/>
            </p:cNvSpPr>
            <p:nvPr/>
          </p:nvSpPr>
          <p:spPr bwMode="auto">
            <a:xfrm rot="16200000">
              <a:off x="2017713" y="2928938"/>
              <a:ext cx="2952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Line 74"/>
            <p:cNvSpPr>
              <a:spLocks noChangeShapeType="1"/>
            </p:cNvSpPr>
            <p:nvPr/>
          </p:nvSpPr>
          <p:spPr bwMode="auto">
            <a:xfrm flipH="1">
              <a:off x="2284413" y="2271713"/>
              <a:ext cx="762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 rot="16200000">
              <a:off x="2017713" y="2095500"/>
              <a:ext cx="2952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Line 76"/>
            <p:cNvSpPr>
              <a:spLocks noChangeShapeType="1"/>
            </p:cNvSpPr>
            <p:nvPr/>
          </p:nvSpPr>
          <p:spPr bwMode="auto">
            <a:xfrm flipH="1">
              <a:off x="2284413" y="1435100"/>
              <a:ext cx="762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 rot="16200000">
              <a:off x="1963738" y="1252538"/>
              <a:ext cx="4016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 rot="16200000">
              <a:off x="723153" y="3321521"/>
              <a:ext cx="225222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percentil</a:t>
              </a:r>
              <a:r>
                <a:rPr kumimoji="0" lang="en-US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global de </a:t>
              </a:r>
              <a:r>
                <a:rPr kumimoji="0" lang="en-US" altLang="en-US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ingreso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4" name="Rectangle 60"/>
          <p:cNvSpPr>
            <a:spLocks noChangeArrowheads="1"/>
          </p:cNvSpPr>
          <p:nvPr/>
        </p:nvSpPr>
        <p:spPr bwMode="auto">
          <a:xfrm>
            <a:off x="2445543" y="1558995"/>
            <a:ext cx="545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Canada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5" name="Freeform 55"/>
          <p:cNvSpPr>
            <a:spLocks/>
          </p:cNvSpPr>
          <p:nvPr/>
        </p:nvSpPr>
        <p:spPr bwMode="auto">
          <a:xfrm>
            <a:off x="2441289" y="1131958"/>
            <a:ext cx="6092825" cy="3625850"/>
          </a:xfrm>
          <a:custGeom>
            <a:avLst/>
            <a:gdLst>
              <a:gd name="T0" fmla="*/ 14 w 1378"/>
              <a:gd name="T1" fmla="*/ 734 h 819"/>
              <a:gd name="T2" fmla="*/ 42 w 1378"/>
              <a:gd name="T3" fmla="*/ 621 h 819"/>
              <a:gd name="T4" fmla="*/ 70 w 1378"/>
              <a:gd name="T5" fmla="*/ 555 h 819"/>
              <a:gd name="T6" fmla="*/ 99 w 1378"/>
              <a:gd name="T7" fmla="*/ 508 h 819"/>
              <a:gd name="T8" fmla="*/ 127 w 1378"/>
              <a:gd name="T9" fmla="*/ 480 h 819"/>
              <a:gd name="T10" fmla="*/ 155 w 1378"/>
              <a:gd name="T11" fmla="*/ 452 h 819"/>
              <a:gd name="T12" fmla="*/ 183 w 1378"/>
              <a:gd name="T13" fmla="*/ 424 h 819"/>
              <a:gd name="T14" fmla="*/ 211 w 1378"/>
              <a:gd name="T15" fmla="*/ 405 h 819"/>
              <a:gd name="T16" fmla="*/ 239 w 1378"/>
              <a:gd name="T17" fmla="*/ 395 h 819"/>
              <a:gd name="T18" fmla="*/ 267 w 1378"/>
              <a:gd name="T19" fmla="*/ 376 h 819"/>
              <a:gd name="T20" fmla="*/ 295 w 1378"/>
              <a:gd name="T21" fmla="*/ 367 h 819"/>
              <a:gd name="T22" fmla="*/ 323 w 1378"/>
              <a:gd name="T23" fmla="*/ 348 h 819"/>
              <a:gd name="T24" fmla="*/ 352 w 1378"/>
              <a:gd name="T25" fmla="*/ 339 h 819"/>
              <a:gd name="T26" fmla="*/ 380 w 1378"/>
              <a:gd name="T27" fmla="*/ 329 h 819"/>
              <a:gd name="T28" fmla="*/ 408 w 1378"/>
              <a:gd name="T29" fmla="*/ 320 h 819"/>
              <a:gd name="T30" fmla="*/ 436 w 1378"/>
              <a:gd name="T31" fmla="*/ 311 h 819"/>
              <a:gd name="T32" fmla="*/ 464 w 1378"/>
              <a:gd name="T33" fmla="*/ 301 h 819"/>
              <a:gd name="T34" fmla="*/ 492 w 1378"/>
              <a:gd name="T35" fmla="*/ 292 h 819"/>
              <a:gd name="T36" fmla="*/ 520 w 1378"/>
              <a:gd name="T37" fmla="*/ 282 h 819"/>
              <a:gd name="T38" fmla="*/ 548 w 1378"/>
              <a:gd name="T39" fmla="*/ 273 h 819"/>
              <a:gd name="T40" fmla="*/ 576 w 1378"/>
              <a:gd name="T41" fmla="*/ 263 h 819"/>
              <a:gd name="T42" fmla="*/ 605 w 1378"/>
              <a:gd name="T43" fmla="*/ 254 h 819"/>
              <a:gd name="T44" fmla="*/ 633 w 1378"/>
              <a:gd name="T45" fmla="*/ 245 h 819"/>
              <a:gd name="T46" fmla="*/ 661 w 1378"/>
              <a:gd name="T47" fmla="*/ 245 h 819"/>
              <a:gd name="T48" fmla="*/ 689 w 1378"/>
              <a:gd name="T49" fmla="*/ 235 h 819"/>
              <a:gd name="T50" fmla="*/ 717 w 1378"/>
              <a:gd name="T51" fmla="*/ 226 h 819"/>
              <a:gd name="T52" fmla="*/ 745 w 1378"/>
              <a:gd name="T53" fmla="*/ 226 h 819"/>
              <a:gd name="T54" fmla="*/ 773 w 1378"/>
              <a:gd name="T55" fmla="*/ 216 h 819"/>
              <a:gd name="T56" fmla="*/ 801 w 1378"/>
              <a:gd name="T57" fmla="*/ 207 h 819"/>
              <a:gd name="T58" fmla="*/ 829 w 1378"/>
              <a:gd name="T59" fmla="*/ 198 h 819"/>
              <a:gd name="T60" fmla="*/ 858 w 1378"/>
              <a:gd name="T61" fmla="*/ 198 h 819"/>
              <a:gd name="T62" fmla="*/ 886 w 1378"/>
              <a:gd name="T63" fmla="*/ 188 h 819"/>
              <a:gd name="T64" fmla="*/ 914 w 1378"/>
              <a:gd name="T65" fmla="*/ 179 h 819"/>
              <a:gd name="T66" fmla="*/ 942 w 1378"/>
              <a:gd name="T67" fmla="*/ 169 h 819"/>
              <a:gd name="T68" fmla="*/ 970 w 1378"/>
              <a:gd name="T69" fmla="*/ 169 h 819"/>
              <a:gd name="T70" fmla="*/ 998 w 1378"/>
              <a:gd name="T71" fmla="*/ 160 h 819"/>
              <a:gd name="T72" fmla="*/ 1026 w 1378"/>
              <a:gd name="T73" fmla="*/ 160 h 819"/>
              <a:gd name="T74" fmla="*/ 1054 w 1378"/>
              <a:gd name="T75" fmla="*/ 150 h 819"/>
              <a:gd name="T76" fmla="*/ 1082 w 1378"/>
              <a:gd name="T77" fmla="*/ 141 h 819"/>
              <a:gd name="T78" fmla="*/ 1111 w 1378"/>
              <a:gd name="T79" fmla="*/ 141 h 819"/>
              <a:gd name="T80" fmla="*/ 1139 w 1378"/>
              <a:gd name="T81" fmla="*/ 132 h 819"/>
              <a:gd name="T82" fmla="*/ 1167 w 1378"/>
              <a:gd name="T83" fmla="*/ 122 h 819"/>
              <a:gd name="T84" fmla="*/ 1195 w 1378"/>
              <a:gd name="T85" fmla="*/ 113 h 819"/>
              <a:gd name="T86" fmla="*/ 1223 w 1378"/>
              <a:gd name="T87" fmla="*/ 103 h 819"/>
              <a:gd name="T88" fmla="*/ 1251 w 1378"/>
              <a:gd name="T89" fmla="*/ 94 h 819"/>
              <a:gd name="T90" fmla="*/ 1279 w 1378"/>
              <a:gd name="T91" fmla="*/ 85 h 819"/>
              <a:gd name="T92" fmla="*/ 1307 w 1378"/>
              <a:gd name="T93" fmla="*/ 75 h 819"/>
              <a:gd name="T94" fmla="*/ 1335 w 1378"/>
              <a:gd name="T95" fmla="*/ 56 h 819"/>
              <a:gd name="T96" fmla="*/ 1363 w 1378"/>
              <a:gd name="T97" fmla="*/ 2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8" h="819">
                <a:moveTo>
                  <a:pt x="0" y="819"/>
                </a:moveTo>
                <a:lnTo>
                  <a:pt x="14" y="734"/>
                </a:lnTo>
                <a:lnTo>
                  <a:pt x="28" y="668"/>
                </a:lnTo>
                <a:lnTo>
                  <a:pt x="42" y="621"/>
                </a:lnTo>
                <a:lnTo>
                  <a:pt x="56" y="593"/>
                </a:lnTo>
                <a:lnTo>
                  <a:pt x="70" y="555"/>
                </a:lnTo>
                <a:lnTo>
                  <a:pt x="84" y="536"/>
                </a:lnTo>
                <a:lnTo>
                  <a:pt x="99" y="508"/>
                </a:lnTo>
                <a:lnTo>
                  <a:pt x="113" y="489"/>
                </a:lnTo>
                <a:lnTo>
                  <a:pt x="127" y="480"/>
                </a:lnTo>
                <a:lnTo>
                  <a:pt x="141" y="471"/>
                </a:lnTo>
                <a:lnTo>
                  <a:pt x="155" y="452"/>
                </a:lnTo>
                <a:lnTo>
                  <a:pt x="169" y="442"/>
                </a:lnTo>
                <a:lnTo>
                  <a:pt x="183" y="424"/>
                </a:lnTo>
                <a:lnTo>
                  <a:pt x="197" y="424"/>
                </a:lnTo>
                <a:lnTo>
                  <a:pt x="211" y="405"/>
                </a:lnTo>
                <a:lnTo>
                  <a:pt x="225" y="395"/>
                </a:lnTo>
                <a:lnTo>
                  <a:pt x="239" y="395"/>
                </a:lnTo>
                <a:lnTo>
                  <a:pt x="253" y="386"/>
                </a:lnTo>
                <a:lnTo>
                  <a:pt x="267" y="376"/>
                </a:lnTo>
                <a:lnTo>
                  <a:pt x="281" y="367"/>
                </a:lnTo>
                <a:lnTo>
                  <a:pt x="295" y="367"/>
                </a:lnTo>
                <a:lnTo>
                  <a:pt x="309" y="358"/>
                </a:lnTo>
                <a:lnTo>
                  <a:pt x="323" y="348"/>
                </a:lnTo>
                <a:lnTo>
                  <a:pt x="337" y="348"/>
                </a:lnTo>
                <a:lnTo>
                  <a:pt x="352" y="339"/>
                </a:lnTo>
                <a:lnTo>
                  <a:pt x="366" y="329"/>
                </a:lnTo>
                <a:lnTo>
                  <a:pt x="380" y="329"/>
                </a:lnTo>
                <a:lnTo>
                  <a:pt x="394" y="320"/>
                </a:lnTo>
                <a:lnTo>
                  <a:pt x="408" y="320"/>
                </a:lnTo>
                <a:lnTo>
                  <a:pt x="422" y="311"/>
                </a:lnTo>
                <a:lnTo>
                  <a:pt x="436" y="311"/>
                </a:lnTo>
                <a:lnTo>
                  <a:pt x="450" y="301"/>
                </a:lnTo>
                <a:lnTo>
                  <a:pt x="464" y="301"/>
                </a:lnTo>
                <a:lnTo>
                  <a:pt x="478" y="292"/>
                </a:lnTo>
                <a:lnTo>
                  <a:pt x="492" y="292"/>
                </a:lnTo>
                <a:lnTo>
                  <a:pt x="506" y="282"/>
                </a:lnTo>
                <a:lnTo>
                  <a:pt x="520" y="282"/>
                </a:lnTo>
                <a:lnTo>
                  <a:pt x="534" y="273"/>
                </a:lnTo>
                <a:lnTo>
                  <a:pt x="548" y="273"/>
                </a:lnTo>
                <a:lnTo>
                  <a:pt x="562" y="273"/>
                </a:lnTo>
                <a:lnTo>
                  <a:pt x="576" y="263"/>
                </a:lnTo>
                <a:lnTo>
                  <a:pt x="590" y="263"/>
                </a:lnTo>
                <a:lnTo>
                  <a:pt x="605" y="254"/>
                </a:lnTo>
                <a:lnTo>
                  <a:pt x="619" y="254"/>
                </a:lnTo>
                <a:lnTo>
                  <a:pt x="633" y="245"/>
                </a:lnTo>
                <a:lnTo>
                  <a:pt x="647" y="245"/>
                </a:lnTo>
                <a:lnTo>
                  <a:pt x="661" y="245"/>
                </a:lnTo>
                <a:lnTo>
                  <a:pt x="675" y="235"/>
                </a:lnTo>
                <a:lnTo>
                  <a:pt x="689" y="235"/>
                </a:lnTo>
                <a:lnTo>
                  <a:pt x="703" y="226"/>
                </a:lnTo>
                <a:lnTo>
                  <a:pt x="717" y="226"/>
                </a:lnTo>
                <a:lnTo>
                  <a:pt x="731" y="226"/>
                </a:lnTo>
                <a:lnTo>
                  <a:pt x="745" y="226"/>
                </a:lnTo>
                <a:lnTo>
                  <a:pt x="759" y="216"/>
                </a:lnTo>
                <a:lnTo>
                  <a:pt x="773" y="216"/>
                </a:lnTo>
                <a:lnTo>
                  <a:pt x="787" y="216"/>
                </a:lnTo>
                <a:lnTo>
                  <a:pt x="801" y="207"/>
                </a:lnTo>
                <a:lnTo>
                  <a:pt x="815" y="207"/>
                </a:lnTo>
                <a:lnTo>
                  <a:pt x="829" y="198"/>
                </a:lnTo>
                <a:lnTo>
                  <a:pt x="843" y="198"/>
                </a:lnTo>
                <a:lnTo>
                  <a:pt x="858" y="198"/>
                </a:lnTo>
                <a:lnTo>
                  <a:pt x="872" y="198"/>
                </a:lnTo>
                <a:lnTo>
                  <a:pt x="886" y="188"/>
                </a:lnTo>
                <a:lnTo>
                  <a:pt x="900" y="188"/>
                </a:lnTo>
                <a:lnTo>
                  <a:pt x="914" y="179"/>
                </a:lnTo>
                <a:lnTo>
                  <a:pt x="928" y="179"/>
                </a:lnTo>
                <a:lnTo>
                  <a:pt x="942" y="169"/>
                </a:lnTo>
                <a:lnTo>
                  <a:pt x="956" y="169"/>
                </a:lnTo>
                <a:lnTo>
                  <a:pt x="970" y="169"/>
                </a:lnTo>
                <a:lnTo>
                  <a:pt x="984" y="169"/>
                </a:lnTo>
                <a:lnTo>
                  <a:pt x="998" y="160"/>
                </a:lnTo>
                <a:lnTo>
                  <a:pt x="1012" y="160"/>
                </a:lnTo>
                <a:lnTo>
                  <a:pt x="1026" y="160"/>
                </a:lnTo>
                <a:lnTo>
                  <a:pt x="1040" y="150"/>
                </a:lnTo>
                <a:lnTo>
                  <a:pt x="1054" y="150"/>
                </a:lnTo>
                <a:lnTo>
                  <a:pt x="1068" y="150"/>
                </a:lnTo>
                <a:lnTo>
                  <a:pt x="1082" y="141"/>
                </a:lnTo>
                <a:lnTo>
                  <a:pt x="1096" y="141"/>
                </a:lnTo>
                <a:lnTo>
                  <a:pt x="1111" y="141"/>
                </a:lnTo>
                <a:lnTo>
                  <a:pt x="1125" y="132"/>
                </a:lnTo>
                <a:lnTo>
                  <a:pt x="1139" y="132"/>
                </a:lnTo>
                <a:lnTo>
                  <a:pt x="1153" y="132"/>
                </a:lnTo>
                <a:lnTo>
                  <a:pt x="1167" y="122"/>
                </a:lnTo>
                <a:lnTo>
                  <a:pt x="1181" y="122"/>
                </a:lnTo>
                <a:lnTo>
                  <a:pt x="1195" y="113"/>
                </a:lnTo>
                <a:lnTo>
                  <a:pt x="1209" y="113"/>
                </a:lnTo>
                <a:lnTo>
                  <a:pt x="1223" y="103"/>
                </a:lnTo>
                <a:lnTo>
                  <a:pt x="1237" y="103"/>
                </a:lnTo>
                <a:lnTo>
                  <a:pt x="1251" y="94"/>
                </a:lnTo>
                <a:lnTo>
                  <a:pt x="1265" y="94"/>
                </a:lnTo>
                <a:lnTo>
                  <a:pt x="1279" y="85"/>
                </a:lnTo>
                <a:lnTo>
                  <a:pt x="1293" y="85"/>
                </a:lnTo>
                <a:lnTo>
                  <a:pt x="1307" y="75"/>
                </a:lnTo>
                <a:lnTo>
                  <a:pt x="1321" y="66"/>
                </a:lnTo>
                <a:lnTo>
                  <a:pt x="1335" y="56"/>
                </a:lnTo>
                <a:lnTo>
                  <a:pt x="1349" y="37"/>
                </a:lnTo>
                <a:lnTo>
                  <a:pt x="1363" y="28"/>
                </a:lnTo>
                <a:lnTo>
                  <a:pt x="1378" y="0"/>
                </a:lnTo>
              </a:path>
            </a:pathLst>
          </a:custGeom>
          <a:noFill/>
          <a:ln w="17463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62"/>
          <p:cNvSpPr>
            <a:spLocks noChangeArrowheads="1"/>
          </p:cNvSpPr>
          <p:nvPr/>
        </p:nvSpPr>
        <p:spPr bwMode="auto">
          <a:xfrm>
            <a:off x="3203392" y="2409178"/>
            <a:ext cx="7141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Argentina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7" name="Freeform 59"/>
          <p:cNvSpPr>
            <a:spLocks/>
          </p:cNvSpPr>
          <p:nvPr/>
        </p:nvSpPr>
        <p:spPr bwMode="auto">
          <a:xfrm>
            <a:off x="2441289" y="1257370"/>
            <a:ext cx="6092825" cy="3792538"/>
          </a:xfrm>
          <a:custGeom>
            <a:avLst/>
            <a:gdLst>
              <a:gd name="T0" fmla="*/ 14 w 1378"/>
              <a:gd name="T1" fmla="*/ 819 h 857"/>
              <a:gd name="T2" fmla="*/ 42 w 1378"/>
              <a:gd name="T3" fmla="*/ 744 h 857"/>
              <a:gd name="T4" fmla="*/ 70 w 1378"/>
              <a:gd name="T5" fmla="*/ 678 h 857"/>
              <a:gd name="T6" fmla="*/ 99 w 1378"/>
              <a:gd name="T7" fmla="*/ 631 h 857"/>
              <a:gd name="T8" fmla="*/ 127 w 1378"/>
              <a:gd name="T9" fmla="*/ 593 h 857"/>
              <a:gd name="T10" fmla="*/ 155 w 1378"/>
              <a:gd name="T11" fmla="*/ 565 h 857"/>
              <a:gd name="T12" fmla="*/ 183 w 1378"/>
              <a:gd name="T13" fmla="*/ 527 h 857"/>
              <a:gd name="T14" fmla="*/ 211 w 1378"/>
              <a:gd name="T15" fmla="*/ 518 h 857"/>
              <a:gd name="T16" fmla="*/ 239 w 1378"/>
              <a:gd name="T17" fmla="*/ 490 h 857"/>
              <a:gd name="T18" fmla="*/ 267 w 1378"/>
              <a:gd name="T19" fmla="*/ 471 h 857"/>
              <a:gd name="T20" fmla="*/ 295 w 1378"/>
              <a:gd name="T21" fmla="*/ 461 h 857"/>
              <a:gd name="T22" fmla="*/ 323 w 1378"/>
              <a:gd name="T23" fmla="*/ 452 h 857"/>
              <a:gd name="T24" fmla="*/ 352 w 1378"/>
              <a:gd name="T25" fmla="*/ 433 h 857"/>
              <a:gd name="T26" fmla="*/ 380 w 1378"/>
              <a:gd name="T27" fmla="*/ 424 h 857"/>
              <a:gd name="T28" fmla="*/ 408 w 1378"/>
              <a:gd name="T29" fmla="*/ 405 h 857"/>
              <a:gd name="T30" fmla="*/ 436 w 1378"/>
              <a:gd name="T31" fmla="*/ 396 h 857"/>
              <a:gd name="T32" fmla="*/ 464 w 1378"/>
              <a:gd name="T33" fmla="*/ 386 h 857"/>
              <a:gd name="T34" fmla="*/ 492 w 1378"/>
              <a:gd name="T35" fmla="*/ 377 h 857"/>
              <a:gd name="T36" fmla="*/ 520 w 1378"/>
              <a:gd name="T37" fmla="*/ 367 h 857"/>
              <a:gd name="T38" fmla="*/ 548 w 1378"/>
              <a:gd name="T39" fmla="*/ 367 h 857"/>
              <a:gd name="T40" fmla="*/ 576 w 1378"/>
              <a:gd name="T41" fmla="*/ 348 h 857"/>
              <a:gd name="T42" fmla="*/ 605 w 1378"/>
              <a:gd name="T43" fmla="*/ 339 h 857"/>
              <a:gd name="T44" fmla="*/ 633 w 1378"/>
              <a:gd name="T45" fmla="*/ 339 h 857"/>
              <a:gd name="T46" fmla="*/ 661 w 1378"/>
              <a:gd name="T47" fmla="*/ 330 h 857"/>
              <a:gd name="T48" fmla="*/ 689 w 1378"/>
              <a:gd name="T49" fmla="*/ 320 h 857"/>
              <a:gd name="T50" fmla="*/ 717 w 1378"/>
              <a:gd name="T51" fmla="*/ 311 h 857"/>
              <a:gd name="T52" fmla="*/ 745 w 1378"/>
              <a:gd name="T53" fmla="*/ 301 h 857"/>
              <a:gd name="T54" fmla="*/ 773 w 1378"/>
              <a:gd name="T55" fmla="*/ 301 h 857"/>
              <a:gd name="T56" fmla="*/ 801 w 1378"/>
              <a:gd name="T57" fmla="*/ 292 h 857"/>
              <a:gd name="T58" fmla="*/ 829 w 1378"/>
              <a:gd name="T59" fmla="*/ 283 h 857"/>
              <a:gd name="T60" fmla="*/ 858 w 1378"/>
              <a:gd name="T61" fmla="*/ 273 h 857"/>
              <a:gd name="T62" fmla="*/ 886 w 1378"/>
              <a:gd name="T63" fmla="*/ 264 h 857"/>
              <a:gd name="T64" fmla="*/ 914 w 1378"/>
              <a:gd name="T65" fmla="*/ 264 h 857"/>
              <a:gd name="T66" fmla="*/ 942 w 1378"/>
              <a:gd name="T67" fmla="*/ 254 h 857"/>
              <a:gd name="T68" fmla="*/ 970 w 1378"/>
              <a:gd name="T69" fmla="*/ 245 h 857"/>
              <a:gd name="T70" fmla="*/ 998 w 1378"/>
              <a:gd name="T71" fmla="*/ 235 h 857"/>
              <a:gd name="T72" fmla="*/ 1026 w 1378"/>
              <a:gd name="T73" fmla="*/ 226 h 857"/>
              <a:gd name="T74" fmla="*/ 1054 w 1378"/>
              <a:gd name="T75" fmla="*/ 217 h 857"/>
              <a:gd name="T76" fmla="*/ 1082 w 1378"/>
              <a:gd name="T77" fmla="*/ 207 h 857"/>
              <a:gd name="T78" fmla="*/ 1111 w 1378"/>
              <a:gd name="T79" fmla="*/ 198 h 857"/>
              <a:gd name="T80" fmla="*/ 1139 w 1378"/>
              <a:gd name="T81" fmla="*/ 188 h 857"/>
              <a:gd name="T82" fmla="*/ 1167 w 1378"/>
              <a:gd name="T83" fmla="*/ 179 h 857"/>
              <a:gd name="T84" fmla="*/ 1195 w 1378"/>
              <a:gd name="T85" fmla="*/ 170 h 857"/>
              <a:gd name="T86" fmla="*/ 1223 w 1378"/>
              <a:gd name="T87" fmla="*/ 160 h 857"/>
              <a:gd name="T88" fmla="*/ 1251 w 1378"/>
              <a:gd name="T89" fmla="*/ 141 h 857"/>
              <a:gd name="T90" fmla="*/ 1279 w 1378"/>
              <a:gd name="T91" fmla="*/ 132 h 857"/>
              <a:gd name="T92" fmla="*/ 1307 w 1378"/>
              <a:gd name="T93" fmla="*/ 113 h 857"/>
              <a:gd name="T94" fmla="*/ 1335 w 1378"/>
              <a:gd name="T95" fmla="*/ 94 h 857"/>
              <a:gd name="T96" fmla="*/ 1363 w 1378"/>
              <a:gd name="T97" fmla="*/ 57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8" h="857">
                <a:moveTo>
                  <a:pt x="0" y="857"/>
                </a:moveTo>
                <a:lnTo>
                  <a:pt x="14" y="819"/>
                </a:lnTo>
                <a:lnTo>
                  <a:pt x="28" y="782"/>
                </a:lnTo>
                <a:lnTo>
                  <a:pt x="42" y="744"/>
                </a:lnTo>
                <a:lnTo>
                  <a:pt x="56" y="706"/>
                </a:lnTo>
                <a:lnTo>
                  <a:pt x="70" y="678"/>
                </a:lnTo>
                <a:lnTo>
                  <a:pt x="84" y="650"/>
                </a:lnTo>
                <a:lnTo>
                  <a:pt x="99" y="631"/>
                </a:lnTo>
                <a:lnTo>
                  <a:pt x="113" y="603"/>
                </a:lnTo>
                <a:lnTo>
                  <a:pt x="127" y="593"/>
                </a:lnTo>
                <a:lnTo>
                  <a:pt x="141" y="574"/>
                </a:lnTo>
                <a:lnTo>
                  <a:pt x="155" y="565"/>
                </a:lnTo>
                <a:lnTo>
                  <a:pt x="169" y="546"/>
                </a:lnTo>
                <a:lnTo>
                  <a:pt x="183" y="527"/>
                </a:lnTo>
                <a:lnTo>
                  <a:pt x="197" y="527"/>
                </a:lnTo>
                <a:lnTo>
                  <a:pt x="211" y="518"/>
                </a:lnTo>
                <a:lnTo>
                  <a:pt x="225" y="508"/>
                </a:lnTo>
                <a:lnTo>
                  <a:pt x="239" y="490"/>
                </a:lnTo>
                <a:lnTo>
                  <a:pt x="253" y="480"/>
                </a:lnTo>
                <a:lnTo>
                  <a:pt x="267" y="471"/>
                </a:lnTo>
                <a:lnTo>
                  <a:pt x="281" y="471"/>
                </a:lnTo>
                <a:lnTo>
                  <a:pt x="295" y="461"/>
                </a:lnTo>
                <a:lnTo>
                  <a:pt x="309" y="452"/>
                </a:lnTo>
                <a:lnTo>
                  <a:pt x="323" y="452"/>
                </a:lnTo>
                <a:lnTo>
                  <a:pt x="337" y="443"/>
                </a:lnTo>
                <a:lnTo>
                  <a:pt x="352" y="433"/>
                </a:lnTo>
                <a:lnTo>
                  <a:pt x="366" y="424"/>
                </a:lnTo>
                <a:lnTo>
                  <a:pt x="380" y="424"/>
                </a:lnTo>
                <a:lnTo>
                  <a:pt x="394" y="414"/>
                </a:lnTo>
                <a:lnTo>
                  <a:pt x="408" y="405"/>
                </a:lnTo>
                <a:lnTo>
                  <a:pt x="422" y="405"/>
                </a:lnTo>
                <a:lnTo>
                  <a:pt x="436" y="396"/>
                </a:lnTo>
                <a:lnTo>
                  <a:pt x="450" y="396"/>
                </a:lnTo>
                <a:lnTo>
                  <a:pt x="464" y="386"/>
                </a:lnTo>
                <a:lnTo>
                  <a:pt x="478" y="386"/>
                </a:lnTo>
                <a:lnTo>
                  <a:pt x="492" y="377"/>
                </a:lnTo>
                <a:lnTo>
                  <a:pt x="506" y="377"/>
                </a:lnTo>
                <a:lnTo>
                  <a:pt x="520" y="367"/>
                </a:lnTo>
                <a:lnTo>
                  <a:pt x="534" y="367"/>
                </a:lnTo>
                <a:lnTo>
                  <a:pt x="548" y="367"/>
                </a:lnTo>
                <a:lnTo>
                  <a:pt x="562" y="358"/>
                </a:lnTo>
                <a:lnTo>
                  <a:pt x="576" y="348"/>
                </a:lnTo>
                <a:lnTo>
                  <a:pt x="590" y="348"/>
                </a:lnTo>
                <a:lnTo>
                  <a:pt x="605" y="339"/>
                </a:lnTo>
                <a:lnTo>
                  <a:pt x="619" y="339"/>
                </a:lnTo>
                <a:lnTo>
                  <a:pt x="633" y="339"/>
                </a:lnTo>
                <a:lnTo>
                  <a:pt x="647" y="330"/>
                </a:lnTo>
                <a:lnTo>
                  <a:pt x="661" y="330"/>
                </a:lnTo>
                <a:lnTo>
                  <a:pt x="675" y="320"/>
                </a:lnTo>
                <a:lnTo>
                  <a:pt x="689" y="320"/>
                </a:lnTo>
                <a:lnTo>
                  <a:pt x="703" y="320"/>
                </a:lnTo>
                <a:lnTo>
                  <a:pt x="717" y="311"/>
                </a:lnTo>
                <a:lnTo>
                  <a:pt x="731" y="311"/>
                </a:lnTo>
                <a:lnTo>
                  <a:pt x="745" y="301"/>
                </a:lnTo>
                <a:lnTo>
                  <a:pt x="759" y="301"/>
                </a:lnTo>
                <a:lnTo>
                  <a:pt x="773" y="301"/>
                </a:lnTo>
                <a:lnTo>
                  <a:pt x="787" y="292"/>
                </a:lnTo>
                <a:lnTo>
                  <a:pt x="801" y="292"/>
                </a:lnTo>
                <a:lnTo>
                  <a:pt x="815" y="283"/>
                </a:lnTo>
                <a:lnTo>
                  <a:pt x="829" y="283"/>
                </a:lnTo>
                <a:lnTo>
                  <a:pt x="843" y="283"/>
                </a:lnTo>
                <a:lnTo>
                  <a:pt x="858" y="273"/>
                </a:lnTo>
                <a:lnTo>
                  <a:pt x="872" y="273"/>
                </a:lnTo>
                <a:lnTo>
                  <a:pt x="886" y="264"/>
                </a:lnTo>
                <a:lnTo>
                  <a:pt x="900" y="264"/>
                </a:lnTo>
                <a:lnTo>
                  <a:pt x="914" y="264"/>
                </a:lnTo>
                <a:lnTo>
                  <a:pt x="928" y="254"/>
                </a:lnTo>
                <a:lnTo>
                  <a:pt x="942" y="254"/>
                </a:lnTo>
                <a:lnTo>
                  <a:pt x="956" y="245"/>
                </a:lnTo>
                <a:lnTo>
                  <a:pt x="970" y="245"/>
                </a:lnTo>
                <a:lnTo>
                  <a:pt x="984" y="235"/>
                </a:lnTo>
                <a:lnTo>
                  <a:pt x="998" y="235"/>
                </a:lnTo>
                <a:lnTo>
                  <a:pt x="1012" y="226"/>
                </a:lnTo>
                <a:lnTo>
                  <a:pt x="1026" y="226"/>
                </a:lnTo>
                <a:lnTo>
                  <a:pt x="1040" y="226"/>
                </a:lnTo>
                <a:lnTo>
                  <a:pt x="1054" y="217"/>
                </a:lnTo>
                <a:lnTo>
                  <a:pt x="1068" y="217"/>
                </a:lnTo>
                <a:lnTo>
                  <a:pt x="1082" y="207"/>
                </a:lnTo>
                <a:lnTo>
                  <a:pt x="1096" y="207"/>
                </a:lnTo>
                <a:lnTo>
                  <a:pt x="1111" y="198"/>
                </a:lnTo>
                <a:lnTo>
                  <a:pt x="1125" y="198"/>
                </a:lnTo>
                <a:lnTo>
                  <a:pt x="1139" y="188"/>
                </a:lnTo>
                <a:lnTo>
                  <a:pt x="1153" y="188"/>
                </a:lnTo>
                <a:lnTo>
                  <a:pt x="1167" y="179"/>
                </a:lnTo>
                <a:lnTo>
                  <a:pt x="1181" y="179"/>
                </a:lnTo>
                <a:lnTo>
                  <a:pt x="1195" y="170"/>
                </a:lnTo>
                <a:lnTo>
                  <a:pt x="1209" y="170"/>
                </a:lnTo>
                <a:lnTo>
                  <a:pt x="1223" y="160"/>
                </a:lnTo>
                <a:lnTo>
                  <a:pt x="1237" y="151"/>
                </a:lnTo>
                <a:lnTo>
                  <a:pt x="1251" y="141"/>
                </a:lnTo>
                <a:lnTo>
                  <a:pt x="1265" y="141"/>
                </a:lnTo>
                <a:lnTo>
                  <a:pt x="1279" y="132"/>
                </a:lnTo>
                <a:lnTo>
                  <a:pt x="1293" y="122"/>
                </a:lnTo>
                <a:lnTo>
                  <a:pt x="1307" y="113"/>
                </a:lnTo>
                <a:lnTo>
                  <a:pt x="1321" y="104"/>
                </a:lnTo>
                <a:lnTo>
                  <a:pt x="1335" y="94"/>
                </a:lnTo>
                <a:lnTo>
                  <a:pt x="1349" y="75"/>
                </a:lnTo>
                <a:lnTo>
                  <a:pt x="1363" y="57"/>
                </a:lnTo>
                <a:lnTo>
                  <a:pt x="1378" y="0"/>
                </a:lnTo>
              </a:path>
            </a:pathLst>
          </a:custGeom>
          <a:noFill/>
          <a:ln w="174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63"/>
          <p:cNvSpPr>
            <a:spLocks noChangeArrowheads="1"/>
          </p:cNvSpPr>
          <p:nvPr/>
        </p:nvSpPr>
        <p:spPr bwMode="auto">
          <a:xfrm>
            <a:off x="7786118" y="2016195"/>
            <a:ext cx="7482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Venezuela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9" name="Freeform 56"/>
          <p:cNvSpPr>
            <a:spLocks/>
          </p:cNvSpPr>
          <p:nvPr/>
        </p:nvSpPr>
        <p:spPr bwMode="auto">
          <a:xfrm>
            <a:off x="2441289" y="1089095"/>
            <a:ext cx="6092825" cy="4129088"/>
          </a:xfrm>
          <a:custGeom>
            <a:avLst/>
            <a:gdLst>
              <a:gd name="T0" fmla="*/ 14 w 1378"/>
              <a:gd name="T1" fmla="*/ 923 h 933"/>
              <a:gd name="T2" fmla="*/ 42 w 1378"/>
              <a:gd name="T3" fmla="*/ 904 h 933"/>
              <a:gd name="T4" fmla="*/ 70 w 1378"/>
              <a:gd name="T5" fmla="*/ 876 h 933"/>
              <a:gd name="T6" fmla="*/ 99 w 1378"/>
              <a:gd name="T7" fmla="*/ 838 h 933"/>
              <a:gd name="T8" fmla="*/ 127 w 1378"/>
              <a:gd name="T9" fmla="*/ 810 h 933"/>
              <a:gd name="T10" fmla="*/ 155 w 1378"/>
              <a:gd name="T11" fmla="*/ 754 h 933"/>
              <a:gd name="T12" fmla="*/ 183 w 1378"/>
              <a:gd name="T13" fmla="*/ 725 h 933"/>
              <a:gd name="T14" fmla="*/ 211 w 1378"/>
              <a:gd name="T15" fmla="*/ 688 h 933"/>
              <a:gd name="T16" fmla="*/ 239 w 1378"/>
              <a:gd name="T17" fmla="*/ 659 h 933"/>
              <a:gd name="T18" fmla="*/ 267 w 1378"/>
              <a:gd name="T19" fmla="*/ 631 h 933"/>
              <a:gd name="T20" fmla="*/ 295 w 1378"/>
              <a:gd name="T21" fmla="*/ 603 h 933"/>
              <a:gd name="T22" fmla="*/ 323 w 1378"/>
              <a:gd name="T23" fmla="*/ 575 h 933"/>
              <a:gd name="T24" fmla="*/ 352 w 1378"/>
              <a:gd name="T25" fmla="*/ 565 h 933"/>
              <a:gd name="T26" fmla="*/ 380 w 1378"/>
              <a:gd name="T27" fmla="*/ 546 h 933"/>
              <a:gd name="T28" fmla="*/ 408 w 1378"/>
              <a:gd name="T29" fmla="*/ 528 h 933"/>
              <a:gd name="T30" fmla="*/ 436 w 1378"/>
              <a:gd name="T31" fmla="*/ 509 h 933"/>
              <a:gd name="T32" fmla="*/ 464 w 1378"/>
              <a:gd name="T33" fmla="*/ 499 h 933"/>
              <a:gd name="T34" fmla="*/ 492 w 1378"/>
              <a:gd name="T35" fmla="*/ 481 h 933"/>
              <a:gd name="T36" fmla="*/ 520 w 1378"/>
              <a:gd name="T37" fmla="*/ 462 h 933"/>
              <a:gd name="T38" fmla="*/ 548 w 1378"/>
              <a:gd name="T39" fmla="*/ 452 h 933"/>
              <a:gd name="T40" fmla="*/ 576 w 1378"/>
              <a:gd name="T41" fmla="*/ 443 h 933"/>
              <a:gd name="T42" fmla="*/ 605 w 1378"/>
              <a:gd name="T43" fmla="*/ 434 h 933"/>
              <a:gd name="T44" fmla="*/ 633 w 1378"/>
              <a:gd name="T45" fmla="*/ 415 h 933"/>
              <a:gd name="T46" fmla="*/ 661 w 1378"/>
              <a:gd name="T47" fmla="*/ 405 h 933"/>
              <a:gd name="T48" fmla="*/ 689 w 1378"/>
              <a:gd name="T49" fmla="*/ 396 h 933"/>
              <a:gd name="T50" fmla="*/ 717 w 1378"/>
              <a:gd name="T51" fmla="*/ 386 h 933"/>
              <a:gd name="T52" fmla="*/ 745 w 1378"/>
              <a:gd name="T53" fmla="*/ 377 h 933"/>
              <a:gd name="T54" fmla="*/ 773 w 1378"/>
              <a:gd name="T55" fmla="*/ 358 h 933"/>
              <a:gd name="T56" fmla="*/ 801 w 1378"/>
              <a:gd name="T57" fmla="*/ 349 h 933"/>
              <a:gd name="T58" fmla="*/ 829 w 1378"/>
              <a:gd name="T59" fmla="*/ 339 h 933"/>
              <a:gd name="T60" fmla="*/ 858 w 1378"/>
              <a:gd name="T61" fmla="*/ 330 h 933"/>
              <a:gd name="T62" fmla="*/ 886 w 1378"/>
              <a:gd name="T63" fmla="*/ 321 h 933"/>
              <a:gd name="T64" fmla="*/ 914 w 1378"/>
              <a:gd name="T65" fmla="*/ 311 h 933"/>
              <a:gd name="T66" fmla="*/ 942 w 1378"/>
              <a:gd name="T67" fmla="*/ 302 h 933"/>
              <a:gd name="T68" fmla="*/ 970 w 1378"/>
              <a:gd name="T69" fmla="*/ 292 h 933"/>
              <a:gd name="T70" fmla="*/ 998 w 1378"/>
              <a:gd name="T71" fmla="*/ 273 h 933"/>
              <a:gd name="T72" fmla="*/ 1026 w 1378"/>
              <a:gd name="T73" fmla="*/ 264 h 933"/>
              <a:gd name="T74" fmla="*/ 1054 w 1378"/>
              <a:gd name="T75" fmla="*/ 255 h 933"/>
              <a:gd name="T76" fmla="*/ 1082 w 1378"/>
              <a:gd name="T77" fmla="*/ 245 h 933"/>
              <a:gd name="T78" fmla="*/ 1111 w 1378"/>
              <a:gd name="T79" fmla="*/ 236 h 933"/>
              <a:gd name="T80" fmla="*/ 1139 w 1378"/>
              <a:gd name="T81" fmla="*/ 217 h 933"/>
              <a:gd name="T82" fmla="*/ 1167 w 1378"/>
              <a:gd name="T83" fmla="*/ 208 h 933"/>
              <a:gd name="T84" fmla="*/ 1195 w 1378"/>
              <a:gd name="T85" fmla="*/ 198 h 933"/>
              <a:gd name="T86" fmla="*/ 1223 w 1378"/>
              <a:gd name="T87" fmla="*/ 179 h 933"/>
              <a:gd name="T88" fmla="*/ 1251 w 1378"/>
              <a:gd name="T89" fmla="*/ 160 h 933"/>
              <a:gd name="T90" fmla="*/ 1279 w 1378"/>
              <a:gd name="T91" fmla="*/ 142 h 933"/>
              <a:gd name="T92" fmla="*/ 1307 w 1378"/>
              <a:gd name="T93" fmla="*/ 123 h 933"/>
              <a:gd name="T94" fmla="*/ 1335 w 1378"/>
              <a:gd name="T95" fmla="*/ 95 h 933"/>
              <a:gd name="T96" fmla="*/ 1363 w 1378"/>
              <a:gd name="T97" fmla="*/ 38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8" h="933">
                <a:moveTo>
                  <a:pt x="0" y="933"/>
                </a:moveTo>
                <a:lnTo>
                  <a:pt x="14" y="923"/>
                </a:lnTo>
                <a:lnTo>
                  <a:pt x="28" y="914"/>
                </a:lnTo>
                <a:lnTo>
                  <a:pt x="42" y="904"/>
                </a:lnTo>
                <a:lnTo>
                  <a:pt x="56" y="885"/>
                </a:lnTo>
                <a:lnTo>
                  <a:pt x="70" y="876"/>
                </a:lnTo>
                <a:lnTo>
                  <a:pt x="84" y="857"/>
                </a:lnTo>
                <a:lnTo>
                  <a:pt x="99" y="838"/>
                </a:lnTo>
                <a:lnTo>
                  <a:pt x="113" y="820"/>
                </a:lnTo>
                <a:lnTo>
                  <a:pt x="127" y="810"/>
                </a:lnTo>
                <a:lnTo>
                  <a:pt x="141" y="782"/>
                </a:lnTo>
                <a:lnTo>
                  <a:pt x="155" y="754"/>
                </a:lnTo>
                <a:lnTo>
                  <a:pt x="169" y="744"/>
                </a:lnTo>
                <a:lnTo>
                  <a:pt x="183" y="725"/>
                </a:lnTo>
                <a:lnTo>
                  <a:pt x="197" y="707"/>
                </a:lnTo>
                <a:lnTo>
                  <a:pt x="211" y="688"/>
                </a:lnTo>
                <a:lnTo>
                  <a:pt x="225" y="669"/>
                </a:lnTo>
                <a:lnTo>
                  <a:pt x="239" y="659"/>
                </a:lnTo>
                <a:lnTo>
                  <a:pt x="253" y="641"/>
                </a:lnTo>
                <a:lnTo>
                  <a:pt x="267" y="631"/>
                </a:lnTo>
                <a:lnTo>
                  <a:pt x="281" y="622"/>
                </a:lnTo>
                <a:lnTo>
                  <a:pt x="295" y="603"/>
                </a:lnTo>
                <a:lnTo>
                  <a:pt x="309" y="594"/>
                </a:lnTo>
                <a:lnTo>
                  <a:pt x="323" y="575"/>
                </a:lnTo>
                <a:lnTo>
                  <a:pt x="337" y="565"/>
                </a:lnTo>
                <a:lnTo>
                  <a:pt x="352" y="565"/>
                </a:lnTo>
                <a:lnTo>
                  <a:pt x="366" y="556"/>
                </a:lnTo>
                <a:lnTo>
                  <a:pt x="380" y="546"/>
                </a:lnTo>
                <a:lnTo>
                  <a:pt x="394" y="537"/>
                </a:lnTo>
                <a:lnTo>
                  <a:pt x="408" y="528"/>
                </a:lnTo>
                <a:lnTo>
                  <a:pt x="422" y="518"/>
                </a:lnTo>
                <a:lnTo>
                  <a:pt x="436" y="509"/>
                </a:lnTo>
                <a:lnTo>
                  <a:pt x="450" y="509"/>
                </a:lnTo>
                <a:lnTo>
                  <a:pt x="464" y="499"/>
                </a:lnTo>
                <a:lnTo>
                  <a:pt x="478" y="490"/>
                </a:lnTo>
                <a:lnTo>
                  <a:pt x="492" y="481"/>
                </a:lnTo>
                <a:lnTo>
                  <a:pt x="506" y="471"/>
                </a:lnTo>
                <a:lnTo>
                  <a:pt x="520" y="462"/>
                </a:lnTo>
                <a:lnTo>
                  <a:pt x="534" y="452"/>
                </a:lnTo>
                <a:lnTo>
                  <a:pt x="548" y="452"/>
                </a:lnTo>
                <a:lnTo>
                  <a:pt x="562" y="452"/>
                </a:lnTo>
                <a:lnTo>
                  <a:pt x="576" y="443"/>
                </a:lnTo>
                <a:lnTo>
                  <a:pt x="590" y="434"/>
                </a:lnTo>
                <a:lnTo>
                  <a:pt x="605" y="434"/>
                </a:lnTo>
                <a:lnTo>
                  <a:pt x="619" y="424"/>
                </a:lnTo>
                <a:lnTo>
                  <a:pt x="633" y="415"/>
                </a:lnTo>
                <a:lnTo>
                  <a:pt x="647" y="415"/>
                </a:lnTo>
                <a:lnTo>
                  <a:pt x="661" y="405"/>
                </a:lnTo>
                <a:lnTo>
                  <a:pt x="675" y="405"/>
                </a:lnTo>
                <a:lnTo>
                  <a:pt x="689" y="396"/>
                </a:lnTo>
                <a:lnTo>
                  <a:pt x="703" y="386"/>
                </a:lnTo>
                <a:lnTo>
                  <a:pt x="717" y="386"/>
                </a:lnTo>
                <a:lnTo>
                  <a:pt x="731" y="377"/>
                </a:lnTo>
                <a:lnTo>
                  <a:pt x="745" y="377"/>
                </a:lnTo>
                <a:lnTo>
                  <a:pt x="759" y="368"/>
                </a:lnTo>
                <a:lnTo>
                  <a:pt x="773" y="358"/>
                </a:lnTo>
                <a:lnTo>
                  <a:pt x="787" y="358"/>
                </a:lnTo>
                <a:lnTo>
                  <a:pt x="801" y="349"/>
                </a:lnTo>
                <a:lnTo>
                  <a:pt x="815" y="349"/>
                </a:lnTo>
                <a:lnTo>
                  <a:pt x="829" y="339"/>
                </a:lnTo>
                <a:lnTo>
                  <a:pt x="843" y="339"/>
                </a:lnTo>
                <a:lnTo>
                  <a:pt x="858" y="330"/>
                </a:lnTo>
                <a:lnTo>
                  <a:pt x="872" y="330"/>
                </a:lnTo>
                <a:lnTo>
                  <a:pt x="886" y="321"/>
                </a:lnTo>
                <a:lnTo>
                  <a:pt x="900" y="321"/>
                </a:lnTo>
                <a:lnTo>
                  <a:pt x="914" y="311"/>
                </a:lnTo>
                <a:lnTo>
                  <a:pt x="928" y="302"/>
                </a:lnTo>
                <a:lnTo>
                  <a:pt x="942" y="302"/>
                </a:lnTo>
                <a:lnTo>
                  <a:pt x="956" y="292"/>
                </a:lnTo>
                <a:lnTo>
                  <a:pt x="970" y="292"/>
                </a:lnTo>
                <a:lnTo>
                  <a:pt x="984" y="283"/>
                </a:lnTo>
                <a:lnTo>
                  <a:pt x="998" y="273"/>
                </a:lnTo>
                <a:lnTo>
                  <a:pt x="1012" y="273"/>
                </a:lnTo>
                <a:lnTo>
                  <a:pt x="1026" y="264"/>
                </a:lnTo>
                <a:lnTo>
                  <a:pt x="1040" y="264"/>
                </a:lnTo>
                <a:lnTo>
                  <a:pt x="1054" y="255"/>
                </a:lnTo>
                <a:lnTo>
                  <a:pt x="1068" y="255"/>
                </a:lnTo>
                <a:lnTo>
                  <a:pt x="1082" y="245"/>
                </a:lnTo>
                <a:lnTo>
                  <a:pt x="1096" y="236"/>
                </a:lnTo>
                <a:lnTo>
                  <a:pt x="1111" y="236"/>
                </a:lnTo>
                <a:lnTo>
                  <a:pt x="1125" y="226"/>
                </a:lnTo>
                <a:lnTo>
                  <a:pt x="1139" y="217"/>
                </a:lnTo>
                <a:lnTo>
                  <a:pt x="1153" y="217"/>
                </a:lnTo>
                <a:lnTo>
                  <a:pt x="1167" y="208"/>
                </a:lnTo>
                <a:lnTo>
                  <a:pt x="1181" y="198"/>
                </a:lnTo>
                <a:lnTo>
                  <a:pt x="1195" y="198"/>
                </a:lnTo>
                <a:lnTo>
                  <a:pt x="1209" y="189"/>
                </a:lnTo>
                <a:lnTo>
                  <a:pt x="1223" y="179"/>
                </a:lnTo>
                <a:lnTo>
                  <a:pt x="1237" y="170"/>
                </a:lnTo>
                <a:lnTo>
                  <a:pt x="1251" y="160"/>
                </a:lnTo>
                <a:lnTo>
                  <a:pt x="1265" y="151"/>
                </a:lnTo>
                <a:lnTo>
                  <a:pt x="1279" y="142"/>
                </a:lnTo>
                <a:lnTo>
                  <a:pt x="1293" y="132"/>
                </a:lnTo>
                <a:lnTo>
                  <a:pt x="1307" y="123"/>
                </a:lnTo>
                <a:lnTo>
                  <a:pt x="1321" y="113"/>
                </a:lnTo>
                <a:lnTo>
                  <a:pt x="1335" y="95"/>
                </a:lnTo>
                <a:lnTo>
                  <a:pt x="1349" y="76"/>
                </a:lnTo>
                <a:lnTo>
                  <a:pt x="1363" y="38"/>
                </a:lnTo>
                <a:lnTo>
                  <a:pt x="1378" y="0"/>
                </a:lnTo>
              </a:path>
            </a:pathLst>
          </a:custGeom>
          <a:noFill/>
          <a:ln w="174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61"/>
          <p:cNvSpPr>
            <a:spLocks noChangeArrowheads="1"/>
          </p:cNvSpPr>
          <p:nvPr/>
        </p:nvSpPr>
        <p:spPr bwMode="auto">
          <a:xfrm>
            <a:off x="3364867" y="4204387"/>
            <a:ext cx="692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Colombia</a:t>
            </a:r>
            <a:endParaRPr kumimoji="0" lang="en-US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2265077" y="2987951"/>
            <a:ext cx="638492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8"/>
          <p:cNvSpPr>
            <a:spLocks/>
          </p:cNvSpPr>
          <p:nvPr/>
        </p:nvSpPr>
        <p:spPr bwMode="auto">
          <a:xfrm>
            <a:off x="2438400" y="1107528"/>
            <a:ext cx="6096000" cy="1876425"/>
          </a:xfrm>
          <a:custGeom>
            <a:avLst/>
            <a:gdLst>
              <a:gd name="T0" fmla="*/ 14 w 1378"/>
              <a:gd name="T1" fmla="*/ 349 h 424"/>
              <a:gd name="T2" fmla="*/ 42 w 1378"/>
              <a:gd name="T3" fmla="*/ 273 h 424"/>
              <a:gd name="T4" fmla="*/ 70 w 1378"/>
              <a:gd name="T5" fmla="*/ 236 h 424"/>
              <a:gd name="T6" fmla="*/ 99 w 1378"/>
              <a:gd name="T7" fmla="*/ 208 h 424"/>
              <a:gd name="T8" fmla="*/ 127 w 1378"/>
              <a:gd name="T9" fmla="*/ 189 h 424"/>
              <a:gd name="T10" fmla="*/ 155 w 1378"/>
              <a:gd name="T11" fmla="*/ 170 h 424"/>
              <a:gd name="T12" fmla="*/ 183 w 1378"/>
              <a:gd name="T13" fmla="*/ 160 h 424"/>
              <a:gd name="T14" fmla="*/ 211 w 1378"/>
              <a:gd name="T15" fmla="*/ 151 h 424"/>
              <a:gd name="T16" fmla="*/ 239 w 1378"/>
              <a:gd name="T17" fmla="*/ 142 h 424"/>
              <a:gd name="T18" fmla="*/ 267 w 1378"/>
              <a:gd name="T19" fmla="*/ 132 h 424"/>
              <a:gd name="T20" fmla="*/ 295 w 1378"/>
              <a:gd name="T21" fmla="*/ 132 h 424"/>
              <a:gd name="T22" fmla="*/ 323 w 1378"/>
              <a:gd name="T23" fmla="*/ 123 h 424"/>
              <a:gd name="T24" fmla="*/ 352 w 1378"/>
              <a:gd name="T25" fmla="*/ 113 h 424"/>
              <a:gd name="T26" fmla="*/ 380 w 1378"/>
              <a:gd name="T27" fmla="*/ 113 h 424"/>
              <a:gd name="T28" fmla="*/ 408 w 1378"/>
              <a:gd name="T29" fmla="*/ 104 h 424"/>
              <a:gd name="T30" fmla="*/ 436 w 1378"/>
              <a:gd name="T31" fmla="*/ 95 h 424"/>
              <a:gd name="T32" fmla="*/ 464 w 1378"/>
              <a:gd name="T33" fmla="*/ 95 h 424"/>
              <a:gd name="T34" fmla="*/ 492 w 1378"/>
              <a:gd name="T35" fmla="*/ 85 h 424"/>
              <a:gd name="T36" fmla="*/ 520 w 1378"/>
              <a:gd name="T37" fmla="*/ 85 h 424"/>
              <a:gd name="T38" fmla="*/ 548 w 1378"/>
              <a:gd name="T39" fmla="*/ 76 h 424"/>
              <a:gd name="T40" fmla="*/ 576 w 1378"/>
              <a:gd name="T41" fmla="*/ 76 h 424"/>
              <a:gd name="T42" fmla="*/ 605 w 1378"/>
              <a:gd name="T43" fmla="*/ 66 h 424"/>
              <a:gd name="T44" fmla="*/ 633 w 1378"/>
              <a:gd name="T45" fmla="*/ 66 h 424"/>
              <a:gd name="T46" fmla="*/ 661 w 1378"/>
              <a:gd name="T47" fmla="*/ 57 h 424"/>
              <a:gd name="T48" fmla="*/ 689 w 1378"/>
              <a:gd name="T49" fmla="*/ 57 h 424"/>
              <a:gd name="T50" fmla="*/ 717 w 1378"/>
              <a:gd name="T51" fmla="*/ 57 h 424"/>
              <a:gd name="T52" fmla="*/ 745 w 1378"/>
              <a:gd name="T53" fmla="*/ 47 h 424"/>
              <a:gd name="T54" fmla="*/ 773 w 1378"/>
              <a:gd name="T55" fmla="*/ 47 h 424"/>
              <a:gd name="T56" fmla="*/ 801 w 1378"/>
              <a:gd name="T57" fmla="*/ 38 h 424"/>
              <a:gd name="T58" fmla="*/ 829 w 1378"/>
              <a:gd name="T59" fmla="*/ 38 h 424"/>
              <a:gd name="T60" fmla="*/ 858 w 1378"/>
              <a:gd name="T61" fmla="*/ 38 h 424"/>
              <a:gd name="T62" fmla="*/ 886 w 1378"/>
              <a:gd name="T63" fmla="*/ 29 h 424"/>
              <a:gd name="T64" fmla="*/ 914 w 1378"/>
              <a:gd name="T65" fmla="*/ 29 h 424"/>
              <a:gd name="T66" fmla="*/ 942 w 1378"/>
              <a:gd name="T67" fmla="*/ 29 h 424"/>
              <a:gd name="T68" fmla="*/ 970 w 1378"/>
              <a:gd name="T69" fmla="*/ 29 h 424"/>
              <a:gd name="T70" fmla="*/ 998 w 1378"/>
              <a:gd name="T71" fmla="*/ 19 h 424"/>
              <a:gd name="T72" fmla="*/ 1026 w 1378"/>
              <a:gd name="T73" fmla="*/ 19 h 424"/>
              <a:gd name="T74" fmla="*/ 1054 w 1378"/>
              <a:gd name="T75" fmla="*/ 19 h 424"/>
              <a:gd name="T76" fmla="*/ 1082 w 1378"/>
              <a:gd name="T77" fmla="*/ 19 h 424"/>
              <a:gd name="T78" fmla="*/ 1111 w 1378"/>
              <a:gd name="T79" fmla="*/ 10 h 424"/>
              <a:gd name="T80" fmla="*/ 1139 w 1378"/>
              <a:gd name="T81" fmla="*/ 10 h 424"/>
              <a:gd name="T82" fmla="*/ 1167 w 1378"/>
              <a:gd name="T83" fmla="*/ 10 h 424"/>
              <a:gd name="T84" fmla="*/ 1195 w 1378"/>
              <a:gd name="T85" fmla="*/ 10 h 424"/>
              <a:gd name="T86" fmla="*/ 1223 w 1378"/>
              <a:gd name="T87" fmla="*/ 0 h 424"/>
              <a:gd name="T88" fmla="*/ 1251 w 1378"/>
              <a:gd name="T89" fmla="*/ 0 h 424"/>
              <a:gd name="T90" fmla="*/ 1279 w 1378"/>
              <a:gd name="T91" fmla="*/ 0 h 424"/>
              <a:gd name="T92" fmla="*/ 1307 w 1378"/>
              <a:gd name="T93" fmla="*/ 0 h 424"/>
              <a:gd name="T94" fmla="*/ 1335 w 1378"/>
              <a:gd name="T95" fmla="*/ 0 h 424"/>
              <a:gd name="T96" fmla="*/ 1363 w 1378"/>
              <a:gd name="T97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8" h="424">
                <a:moveTo>
                  <a:pt x="0" y="424"/>
                </a:moveTo>
                <a:lnTo>
                  <a:pt x="14" y="349"/>
                </a:lnTo>
                <a:lnTo>
                  <a:pt x="28" y="302"/>
                </a:lnTo>
                <a:lnTo>
                  <a:pt x="42" y="273"/>
                </a:lnTo>
                <a:lnTo>
                  <a:pt x="56" y="245"/>
                </a:lnTo>
                <a:lnTo>
                  <a:pt x="70" y="236"/>
                </a:lnTo>
                <a:lnTo>
                  <a:pt x="84" y="217"/>
                </a:lnTo>
                <a:lnTo>
                  <a:pt x="99" y="208"/>
                </a:lnTo>
                <a:lnTo>
                  <a:pt x="113" y="198"/>
                </a:lnTo>
                <a:lnTo>
                  <a:pt x="127" y="189"/>
                </a:lnTo>
                <a:lnTo>
                  <a:pt x="141" y="179"/>
                </a:lnTo>
                <a:lnTo>
                  <a:pt x="155" y="170"/>
                </a:lnTo>
                <a:lnTo>
                  <a:pt x="169" y="170"/>
                </a:lnTo>
                <a:lnTo>
                  <a:pt x="183" y="160"/>
                </a:lnTo>
                <a:lnTo>
                  <a:pt x="197" y="160"/>
                </a:lnTo>
                <a:lnTo>
                  <a:pt x="211" y="151"/>
                </a:lnTo>
                <a:lnTo>
                  <a:pt x="225" y="151"/>
                </a:lnTo>
                <a:lnTo>
                  <a:pt x="239" y="142"/>
                </a:lnTo>
                <a:lnTo>
                  <a:pt x="253" y="142"/>
                </a:lnTo>
                <a:lnTo>
                  <a:pt x="267" y="132"/>
                </a:lnTo>
                <a:lnTo>
                  <a:pt x="281" y="132"/>
                </a:lnTo>
                <a:lnTo>
                  <a:pt x="295" y="132"/>
                </a:lnTo>
                <a:lnTo>
                  <a:pt x="309" y="123"/>
                </a:lnTo>
                <a:lnTo>
                  <a:pt x="323" y="123"/>
                </a:lnTo>
                <a:lnTo>
                  <a:pt x="337" y="123"/>
                </a:lnTo>
                <a:lnTo>
                  <a:pt x="352" y="113"/>
                </a:lnTo>
                <a:lnTo>
                  <a:pt x="366" y="113"/>
                </a:lnTo>
                <a:lnTo>
                  <a:pt x="380" y="113"/>
                </a:lnTo>
                <a:lnTo>
                  <a:pt x="394" y="104"/>
                </a:lnTo>
                <a:lnTo>
                  <a:pt x="408" y="104"/>
                </a:lnTo>
                <a:lnTo>
                  <a:pt x="422" y="104"/>
                </a:lnTo>
                <a:lnTo>
                  <a:pt x="436" y="95"/>
                </a:lnTo>
                <a:lnTo>
                  <a:pt x="450" y="95"/>
                </a:lnTo>
                <a:lnTo>
                  <a:pt x="464" y="95"/>
                </a:lnTo>
                <a:lnTo>
                  <a:pt x="478" y="95"/>
                </a:lnTo>
                <a:lnTo>
                  <a:pt x="492" y="85"/>
                </a:lnTo>
                <a:lnTo>
                  <a:pt x="506" y="85"/>
                </a:lnTo>
                <a:lnTo>
                  <a:pt x="520" y="85"/>
                </a:lnTo>
                <a:lnTo>
                  <a:pt x="534" y="85"/>
                </a:lnTo>
                <a:lnTo>
                  <a:pt x="548" y="76"/>
                </a:lnTo>
                <a:lnTo>
                  <a:pt x="562" y="76"/>
                </a:lnTo>
                <a:lnTo>
                  <a:pt x="576" y="76"/>
                </a:lnTo>
                <a:lnTo>
                  <a:pt x="590" y="76"/>
                </a:lnTo>
                <a:lnTo>
                  <a:pt x="605" y="66"/>
                </a:lnTo>
                <a:lnTo>
                  <a:pt x="619" y="66"/>
                </a:lnTo>
                <a:lnTo>
                  <a:pt x="633" y="66"/>
                </a:lnTo>
                <a:lnTo>
                  <a:pt x="647" y="57"/>
                </a:lnTo>
                <a:lnTo>
                  <a:pt x="661" y="57"/>
                </a:lnTo>
                <a:lnTo>
                  <a:pt x="675" y="57"/>
                </a:lnTo>
                <a:lnTo>
                  <a:pt x="689" y="57"/>
                </a:lnTo>
                <a:lnTo>
                  <a:pt x="703" y="57"/>
                </a:lnTo>
                <a:lnTo>
                  <a:pt x="717" y="57"/>
                </a:lnTo>
                <a:lnTo>
                  <a:pt x="731" y="47"/>
                </a:lnTo>
                <a:lnTo>
                  <a:pt x="745" y="47"/>
                </a:lnTo>
                <a:lnTo>
                  <a:pt x="759" y="47"/>
                </a:lnTo>
                <a:lnTo>
                  <a:pt x="773" y="47"/>
                </a:lnTo>
                <a:lnTo>
                  <a:pt x="787" y="47"/>
                </a:lnTo>
                <a:lnTo>
                  <a:pt x="801" y="38"/>
                </a:lnTo>
                <a:lnTo>
                  <a:pt x="815" y="38"/>
                </a:lnTo>
                <a:lnTo>
                  <a:pt x="829" y="38"/>
                </a:lnTo>
                <a:lnTo>
                  <a:pt x="843" y="38"/>
                </a:lnTo>
                <a:lnTo>
                  <a:pt x="858" y="38"/>
                </a:lnTo>
                <a:lnTo>
                  <a:pt x="872" y="38"/>
                </a:lnTo>
                <a:lnTo>
                  <a:pt x="886" y="29"/>
                </a:lnTo>
                <a:lnTo>
                  <a:pt x="900" y="29"/>
                </a:lnTo>
                <a:lnTo>
                  <a:pt x="914" y="29"/>
                </a:lnTo>
                <a:lnTo>
                  <a:pt x="928" y="29"/>
                </a:lnTo>
                <a:lnTo>
                  <a:pt x="942" y="29"/>
                </a:lnTo>
                <a:lnTo>
                  <a:pt x="956" y="29"/>
                </a:lnTo>
                <a:lnTo>
                  <a:pt x="970" y="29"/>
                </a:lnTo>
                <a:lnTo>
                  <a:pt x="984" y="29"/>
                </a:lnTo>
                <a:lnTo>
                  <a:pt x="998" y="19"/>
                </a:lnTo>
                <a:lnTo>
                  <a:pt x="1012" y="19"/>
                </a:lnTo>
                <a:lnTo>
                  <a:pt x="1026" y="19"/>
                </a:lnTo>
                <a:lnTo>
                  <a:pt x="1040" y="19"/>
                </a:lnTo>
                <a:lnTo>
                  <a:pt x="1054" y="19"/>
                </a:lnTo>
                <a:lnTo>
                  <a:pt x="1068" y="19"/>
                </a:lnTo>
                <a:lnTo>
                  <a:pt x="1082" y="19"/>
                </a:lnTo>
                <a:lnTo>
                  <a:pt x="1096" y="10"/>
                </a:lnTo>
                <a:lnTo>
                  <a:pt x="1111" y="10"/>
                </a:lnTo>
                <a:lnTo>
                  <a:pt x="1125" y="10"/>
                </a:lnTo>
                <a:lnTo>
                  <a:pt x="1139" y="10"/>
                </a:lnTo>
                <a:lnTo>
                  <a:pt x="1153" y="10"/>
                </a:lnTo>
                <a:lnTo>
                  <a:pt x="1167" y="10"/>
                </a:lnTo>
                <a:lnTo>
                  <a:pt x="1181" y="10"/>
                </a:lnTo>
                <a:lnTo>
                  <a:pt x="1195" y="10"/>
                </a:lnTo>
                <a:lnTo>
                  <a:pt x="1209" y="10"/>
                </a:lnTo>
                <a:lnTo>
                  <a:pt x="1223" y="0"/>
                </a:lnTo>
                <a:lnTo>
                  <a:pt x="1237" y="0"/>
                </a:lnTo>
                <a:lnTo>
                  <a:pt x="1251" y="0"/>
                </a:lnTo>
                <a:lnTo>
                  <a:pt x="1265" y="0"/>
                </a:lnTo>
                <a:lnTo>
                  <a:pt x="1279" y="0"/>
                </a:lnTo>
                <a:lnTo>
                  <a:pt x="1293" y="0"/>
                </a:lnTo>
                <a:lnTo>
                  <a:pt x="1307" y="0"/>
                </a:lnTo>
                <a:lnTo>
                  <a:pt x="1321" y="0"/>
                </a:lnTo>
                <a:lnTo>
                  <a:pt x="1335" y="0"/>
                </a:lnTo>
                <a:lnTo>
                  <a:pt x="1349" y="0"/>
                </a:lnTo>
                <a:lnTo>
                  <a:pt x="1363" y="0"/>
                </a:lnTo>
                <a:lnTo>
                  <a:pt x="1378" y="0"/>
                </a:lnTo>
              </a:path>
            </a:pathLst>
          </a:custGeom>
          <a:noFill/>
          <a:ln w="11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2438400" y="1107528"/>
            <a:ext cx="6096000" cy="4046538"/>
          </a:xfrm>
          <a:custGeom>
            <a:avLst/>
            <a:gdLst>
              <a:gd name="T0" fmla="*/ 14 w 1378"/>
              <a:gd name="T1" fmla="*/ 885 h 914"/>
              <a:gd name="T2" fmla="*/ 42 w 1378"/>
              <a:gd name="T3" fmla="*/ 810 h 914"/>
              <a:gd name="T4" fmla="*/ 70 w 1378"/>
              <a:gd name="T5" fmla="*/ 735 h 914"/>
              <a:gd name="T6" fmla="*/ 99 w 1378"/>
              <a:gd name="T7" fmla="*/ 678 h 914"/>
              <a:gd name="T8" fmla="*/ 127 w 1378"/>
              <a:gd name="T9" fmla="*/ 641 h 914"/>
              <a:gd name="T10" fmla="*/ 155 w 1378"/>
              <a:gd name="T11" fmla="*/ 603 h 914"/>
              <a:gd name="T12" fmla="*/ 183 w 1378"/>
              <a:gd name="T13" fmla="*/ 575 h 914"/>
              <a:gd name="T14" fmla="*/ 211 w 1378"/>
              <a:gd name="T15" fmla="*/ 546 h 914"/>
              <a:gd name="T16" fmla="*/ 239 w 1378"/>
              <a:gd name="T17" fmla="*/ 518 h 914"/>
              <a:gd name="T18" fmla="*/ 267 w 1378"/>
              <a:gd name="T19" fmla="*/ 509 h 914"/>
              <a:gd name="T20" fmla="*/ 295 w 1378"/>
              <a:gd name="T21" fmla="*/ 481 h 914"/>
              <a:gd name="T22" fmla="*/ 323 w 1378"/>
              <a:gd name="T23" fmla="*/ 462 h 914"/>
              <a:gd name="T24" fmla="*/ 352 w 1378"/>
              <a:gd name="T25" fmla="*/ 443 h 914"/>
              <a:gd name="T26" fmla="*/ 380 w 1378"/>
              <a:gd name="T27" fmla="*/ 434 h 914"/>
              <a:gd name="T28" fmla="*/ 408 w 1378"/>
              <a:gd name="T29" fmla="*/ 434 h 914"/>
              <a:gd name="T30" fmla="*/ 436 w 1378"/>
              <a:gd name="T31" fmla="*/ 415 h 914"/>
              <a:gd name="T32" fmla="*/ 464 w 1378"/>
              <a:gd name="T33" fmla="*/ 405 h 914"/>
              <a:gd name="T34" fmla="*/ 492 w 1378"/>
              <a:gd name="T35" fmla="*/ 386 h 914"/>
              <a:gd name="T36" fmla="*/ 520 w 1378"/>
              <a:gd name="T37" fmla="*/ 377 h 914"/>
              <a:gd name="T38" fmla="*/ 548 w 1378"/>
              <a:gd name="T39" fmla="*/ 368 h 914"/>
              <a:gd name="T40" fmla="*/ 576 w 1378"/>
              <a:gd name="T41" fmla="*/ 358 h 914"/>
              <a:gd name="T42" fmla="*/ 605 w 1378"/>
              <a:gd name="T43" fmla="*/ 349 h 914"/>
              <a:gd name="T44" fmla="*/ 633 w 1378"/>
              <a:gd name="T45" fmla="*/ 339 h 914"/>
              <a:gd name="T46" fmla="*/ 661 w 1378"/>
              <a:gd name="T47" fmla="*/ 330 h 914"/>
              <a:gd name="T48" fmla="*/ 689 w 1378"/>
              <a:gd name="T49" fmla="*/ 321 h 914"/>
              <a:gd name="T50" fmla="*/ 717 w 1378"/>
              <a:gd name="T51" fmla="*/ 311 h 914"/>
              <a:gd name="T52" fmla="*/ 745 w 1378"/>
              <a:gd name="T53" fmla="*/ 302 h 914"/>
              <a:gd name="T54" fmla="*/ 773 w 1378"/>
              <a:gd name="T55" fmla="*/ 292 h 914"/>
              <a:gd name="T56" fmla="*/ 801 w 1378"/>
              <a:gd name="T57" fmla="*/ 292 h 914"/>
              <a:gd name="T58" fmla="*/ 829 w 1378"/>
              <a:gd name="T59" fmla="*/ 273 h 914"/>
              <a:gd name="T60" fmla="*/ 858 w 1378"/>
              <a:gd name="T61" fmla="*/ 273 h 914"/>
              <a:gd name="T62" fmla="*/ 886 w 1378"/>
              <a:gd name="T63" fmla="*/ 264 h 914"/>
              <a:gd name="T64" fmla="*/ 914 w 1378"/>
              <a:gd name="T65" fmla="*/ 255 h 914"/>
              <a:gd name="T66" fmla="*/ 942 w 1378"/>
              <a:gd name="T67" fmla="*/ 245 h 914"/>
              <a:gd name="T68" fmla="*/ 970 w 1378"/>
              <a:gd name="T69" fmla="*/ 236 h 914"/>
              <a:gd name="T70" fmla="*/ 998 w 1378"/>
              <a:gd name="T71" fmla="*/ 226 h 914"/>
              <a:gd name="T72" fmla="*/ 1026 w 1378"/>
              <a:gd name="T73" fmla="*/ 217 h 914"/>
              <a:gd name="T74" fmla="*/ 1054 w 1378"/>
              <a:gd name="T75" fmla="*/ 208 h 914"/>
              <a:gd name="T76" fmla="*/ 1082 w 1378"/>
              <a:gd name="T77" fmla="*/ 198 h 914"/>
              <a:gd name="T78" fmla="*/ 1111 w 1378"/>
              <a:gd name="T79" fmla="*/ 179 h 914"/>
              <a:gd name="T80" fmla="*/ 1139 w 1378"/>
              <a:gd name="T81" fmla="*/ 179 h 914"/>
              <a:gd name="T82" fmla="*/ 1167 w 1378"/>
              <a:gd name="T83" fmla="*/ 160 h 914"/>
              <a:gd name="T84" fmla="*/ 1195 w 1378"/>
              <a:gd name="T85" fmla="*/ 151 h 914"/>
              <a:gd name="T86" fmla="*/ 1223 w 1378"/>
              <a:gd name="T87" fmla="*/ 142 h 914"/>
              <a:gd name="T88" fmla="*/ 1251 w 1378"/>
              <a:gd name="T89" fmla="*/ 132 h 914"/>
              <a:gd name="T90" fmla="*/ 1279 w 1378"/>
              <a:gd name="T91" fmla="*/ 113 h 914"/>
              <a:gd name="T92" fmla="*/ 1307 w 1378"/>
              <a:gd name="T93" fmla="*/ 85 h 914"/>
              <a:gd name="T94" fmla="*/ 1335 w 1378"/>
              <a:gd name="T95" fmla="*/ 57 h 914"/>
              <a:gd name="T96" fmla="*/ 1363 w 1378"/>
              <a:gd name="T97" fmla="*/ 19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8" h="914">
                <a:moveTo>
                  <a:pt x="0" y="914"/>
                </a:moveTo>
                <a:lnTo>
                  <a:pt x="14" y="885"/>
                </a:lnTo>
                <a:lnTo>
                  <a:pt x="28" y="848"/>
                </a:lnTo>
                <a:lnTo>
                  <a:pt x="42" y="810"/>
                </a:lnTo>
                <a:lnTo>
                  <a:pt x="56" y="772"/>
                </a:lnTo>
                <a:lnTo>
                  <a:pt x="70" y="735"/>
                </a:lnTo>
                <a:lnTo>
                  <a:pt x="84" y="707"/>
                </a:lnTo>
                <a:lnTo>
                  <a:pt x="99" y="678"/>
                </a:lnTo>
                <a:lnTo>
                  <a:pt x="113" y="650"/>
                </a:lnTo>
                <a:lnTo>
                  <a:pt x="127" y="641"/>
                </a:lnTo>
                <a:lnTo>
                  <a:pt x="141" y="622"/>
                </a:lnTo>
                <a:lnTo>
                  <a:pt x="155" y="603"/>
                </a:lnTo>
                <a:lnTo>
                  <a:pt x="169" y="584"/>
                </a:lnTo>
                <a:lnTo>
                  <a:pt x="183" y="575"/>
                </a:lnTo>
                <a:lnTo>
                  <a:pt x="197" y="556"/>
                </a:lnTo>
                <a:lnTo>
                  <a:pt x="211" y="546"/>
                </a:lnTo>
                <a:lnTo>
                  <a:pt x="225" y="537"/>
                </a:lnTo>
                <a:lnTo>
                  <a:pt x="239" y="518"/>
                </a:lnTo>
                <a:lnTo>
                  <a:pt x="253" y="518"/>
                </a:lnTo>
                <a:lnTo>
                  <a:pt x="267" y="509"/>
                </a:lnTo>
                <a:lnTo>
                  <a:pt x="281" y="490"/>
                </a:lnTo>
                <a:lnTo>
                  <a:pt x="295" y="481"/>
                </a:lnTo>
                <a:lnTo>
                  <a:pt x="309" y="471"/>
                </a:lnTo>
                <a:lnTo>
                  <a:pt x="323" y="462"/>
                </a:lnTo>
                <a:lnTo>
                  <a:pt x="337" y="452"/>
                </a:lnTo>
                <a:lnTo>
                  <a:pt x="352" y="443"/>
                </a:lnTo>
                <a:lnTo>
                  <a:pt x="366" y="443"/>
                </a:lnTo>
                <a:lnTo>
                  <a:pt x="380" y="434"/>
                </a:lnTo>
                <a:lnTo>
                  <a:pt x="394" y="434"/>
                </a:lnTo>
                <a:lnTo>
                  <a:pt x="408" y="434"/>
                </a:lnTo>
                <a:lnTo>
                  <a:pt x="422" y="424"/>
                </a:lnTo>
                <a:lnTo>
                  <a:pt x="436" y="415"/>
                </a:lnTo>
                <a:lnTo>
                  <a:pt x="450" y="405"/>
                </a:lnTo>
                <a:lnTo>
                  <a:pt x="464" y="405"/>
                </a:lnTo>
                <a:lnTo>
                  <a:pt x="478" y="396"/>
                </a:lnTo>
                <a:lnTo>
                  <a:pt x="492" y="386"/>
                </a:lnTo>
                <a:lnTo>
                  <a:pt x="506" y="386"/>
                </a:lnTo>
                <a:lnTo>
                  <a:pt x="520" y="377"/>
                </a:lnTo>
                <a:lnTo>
                  <a:pt x="534" y="368"/>
                </a:lnTo>
                <a:lnTo>
                  <a:pt x="548" y="368"/>
                </a:lnTo>
                <a:lnTo>
                  <a:pt x="562" y="368"/>
                </a:lnTo>
                <a:lnTo>
                  <a:pt x="576" y="358"/>
                </a:lnTo>
                <a:lnTo>
                  <a:pt x="590" y="349"/>
                </a:lnTo>
                <a:lnTo>
                  <a:pt x="605" y="349"/>
                </a:lnTo>
                <a:lnTo>
                  <a:pt x="619" y="339"/>
                </a:lnTo>
                <a:lnTo>
                  <a:pt x="633" y="339"/>
                </a:lnTo>
                <a:lnTo>
                  <a:pt x="647" y="330"/>
                </a:lnTo>
                <a:lnTo>
                  <a:pt x="661" y="330"/>
                </a:lnTo>
                <a:lnTo>
                  <a:pt x="675" y="321"/>
                </a:lnTo>
                <a:lnTo>
                  <a:pt x="689" y="321"/>
                </a:lnTo>
                <a:lnTo>
                  <a:pt x="703" y="311"/>
                </a:lnTo>
                <a:lnTo>
                  <a:pt x="717" y="311"/>
                </a:lnTo>
                <a:lnTo>
                  <a:pt x="731" y="302"/>
                </a:lnTo>
                <a:lnTo>
                  <a:pt x="745" y="302"/>
                </a:lnTo>
                <a:lnTo>
                  <a:pt x="759" y="292"/>
                </a:lnTo>
                <a:lnTo>
                  <a:pt x="773" y="292"/>
                </a:lnTo>
                <a:lnTo>
                  <a:pt x="787" y="292"/>
                </a:lnTo>
                <a:lnTo>
                  <a:pt x="801" y="292"/>
                </a:lnTo>
                <a:lnTo>
                  <a:pt x="815" y="283"/>
                </a:lnTo>
                <a:lnTo>
                  <a:pt x="829" y="273"/>
                </a:lnTo>
                <a:lnTo>
                  <a:pt x="843" y="273"/>
                </a:lnTo>
                <a:lnTo>
                  <a:pt x="858" y="273"/>
                </a:lnTo>
                <a:lnTo>
                  <a:pt x="872" y="264"/>
                </a:lnTo>
                <a:lnTo>
                  <a:pt x="886" y="264"/>
                </a:lnTo>
                <a:lnTo>
                  <a:pt x="900" y="255"/>
                </a:lnTo>
                <a:lnTo>
                  <a:pt x="914" y="255"/>
                </a:lnTo>
                <a:lnTo>
                  <a:pt x="928" y="245"/>
                </a:lnTo>
                <a:lnTo>
                  <a:pt x="942" y="245"/>
                </a:lnTo>
                <a:lnTo>
                  <a:pt x="956" y="236"/>
                </a:lnTo>
                <a:lnTo>
                  <a:pt x="970" y="236"/>
                </a:lnTo>
                <a:lnTo>
                  <a:pt x="984" y="226"/>
                </a:lnTo>
                <a:lnTo>
                  <a:pt x="998" y="226"/>
                </a:lnTo>
                <a:lnTo>
                  <a:pt x="1012" y="217"/>
                </a:lnTo>
                <a:lnTo>
                  <a:pt x="1026" y="217"/>
                </a:lnTo>
                <a:lnTo>
                  <a:pt x="1040" y="208"/>
                </a:lnTo>
                <a:lnTo>
                  <a:pt x="1054" y="208"/>
                </a:lnTo>
                <a:lnTo>
                  <a:pt x="1068" y="198"/>
                </a:lnTo>
                <a:lnTo>
                  <a:pt x="1082" y="198"/>
                </a:lnTo>
                <a:lnTo>
                  <a:pt x="1096" y="189"/>
                </a:lnTo>
                <a:lnTo>
                  <a:pt x="1111" y="179"/>
                </a:lnTo>
                <a:lnTo>
                  <a:pt x="1125" y="179"/>
                </a:lnTo>
                <a:lnTo>
                  <a:pt x="1139" y="179"/>
                </a:lnTo>
                <a:lnTo>
                  <a:pt x="1153" y="170"/>
                </a:lnTo>
                <a:lnTo>
                  <a:pt x="1167" y="160"/>
                </a:lnTo>
                <a:lnTo>
                  <a:pt x="1181" y="160"/>
                </a:lnTo>
                <a:lnTo>
                  <a:pt x="1195" y="151"/>
                </a:lnTo>
                <a:lnTo>
                  <a:pt x="1209" y="151"/>
                </a:lnTo>
                <a:lnTo>
                  <a:pt x="1223" y="142"/>
                </a:lnTo>
                <a:lnTo>
                  <a:pt x="1237" y="132"/>
                </a:lnTo>
                <a:lnTo>
                  <a:pt x="1251" y="132"/>
                </a:lnTo>
                <a:lnTo>
                  <a:pt x="1265" y="123"/>
                </a:lnTo>
                <a:lnTo>
                  <a:pt x="1279" y="113"/>
                </a:lnTo>
                <a:lnTo>
                  <a:pt x="1293" y="104"/>
                </a:lnTo>
                <a:lnTo>
                  <a:pt x="1307" y="85"/>
                </a:lnTo>
                <a:lnTo>
                  <a:pt x="1321" y="76"/>
                </a:lnTo>
                <a:lnTo>
                  <a:pt x="1335" y="57"/>
                </a:lnTo>
                <a:lnTo>
                  <a:pt x="1349" y="38"/>
                </a:lnTo>
                <a:lnTo>
                  <a:pt x="1363" y="19"/>
                </a:lnTo>
                <a:lnTo>
                  <a:pt x="1378" y="0"/>
                </a:lnTo>
              </a:path>
            </a:pathLst>
          </a:custGeom>
          <a:noFill/>
          <a:ln w="11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62"/>
          <p:cNvSpPr>
            <a:spLocks noChangeArrowheads="1"/>
          </p:cNvSpPr>
          <p:nvPr/>
        </p:nvSpPr>
        <p:spPr bwMode="auto">
          <a:xfrm>
            <a:off x="4746404" y="2404663"/>
            <a:ext cx="3970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Brasil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6" name="Rectangle 106"/>
          <p:cNvSpPr>
            <a:spLocks noChangeArrowheads="1"/>
          </p:cNvSpPr>
          <p:nvPr/>
        </p:nvSpPr>
        <p:spPr bwMode="auto">
          <a:xfrm>
            <a:off x="0" y="76200"/>
            <a:ext cx="10287000" cy="533400"/>
          </a:xfrm>
          <a:prstGeom prst="rect">
            <a:avLst/>
          </a:prstGeom>
          <a:extLst/>
        </p:spPr>
        <p:txBody>
          <a:bodyPr anchor="b"/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el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estratificador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social: …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ingreso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y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su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abismal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inequidad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distributiva</a:t>
            </a:r>
            <a:endParaRPr lang="en-US" sz="28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436813" y="1100138"/>
            <a:ext cx="6096000" cy="3502025"/>
          </a:xfrm>
          <a:custGeom>
            <a:avLst/>
            <a:gdLst>
              <a:gd name="T0" fmla="*/ 14 w 1378"/>
              <a:gd name="T1" fmla="*/ 725 h 791"/>
              <a:gd name="T2" fmla="*/ 42 w 1378"/>
              <a:gd name="T3" fmla="*/ 612 h 791"/>
              <a:gd name="T4" fmla="*/ 70 w 1378"/>
              <a:gd name="T5" fmla="*/ 556 h 791"/>
              <a:gd name="T6" fmla="*/ 99 w 1378"/>
              <a:gd name="T7" fmla="*/ 518 h 791"/>
              <a:gd name="T8" fmla="*/ 127 w 1378"/>
              <a:gd name="T9" fmla="*/ 499 h 791"/>
              <a:gd name="T10" fmla="*/ 155 w 1378"/>
              <a:gd name="T11" fmla="*/ 471 h 791"/>
              <a:gd name="T12" fmla="*/ 183 w 1378"/>
              <a:gd name="T13" fmla="*/ 452 h 791"/>
              <a:gd name="T14" fmla="*/ 211 w 1378"/>
              <a:gd name="T15" fmla="*/ 434 h 791"/>
              <a:gd name="T16" fmla="*/ 239 w 1378"/>
              <a:gd name="T17" fmla="*/ 424 h 791"/>
              <a:gd name="T18" fmla="*/ 267 w 1378"/>
              <a:gd name="T19" fmla="*/ 405 h 791"/>
              <a:gd name="T20" fmla="*/ 295 w 1378"/>
              <a:gd name="T21" fmla="*/ 396 h 791"/>
              <a:gd name="T22" fmla="*/ 323 w 1378"/>
              <a:gd name="T23" fmla="*/ 386 h 791"/>
              <a:gd name="T24" fmla="*/ 352 w 1378"/>
              <a:gd name="T25" fmla="*/ 377 h 791"/>
              <a:gd name="T26" fmla="*/ 380 w 1378"/>
              <a:gd name="T27" fmla="*/ 368 h 791"/>
              <a:gd name="T28" fmla="*/ 408 w 1378"/>
              <a:gd name="T29" fmla="*/ 358 h 791"/>
              <a:gd name="T30" fmla="*/ 436 w 1378"/>
              <a:gd name="T31" fmla="*/ 349 h 791"/>
              <a:gd name="T32" fmla="*/ 464 w 1378"/>
              <a:gd name="T33" fmla="*/ 339 h 791"/>
              <a:gd name="T34" fmla="*/ 492 w 1378"/>
              <a:gd name="T35" fmla="*/ 330 h 791"/>
              <a:gd name="T36" fmla="*/ 520 w 1378"/>
              <a:gd name="T37" fmla="*/ 321 h 791"/>
              <a:gd name="T38" fmla="*/ 548 w 1378"/>
              <a:gd name="T39" fmla="*/ 321 h 791"/>
              <a:gd name="T40" fmla="*/ 576 w 1378"/>
              <a:gd name="T41" fmla="*/ 311 h 791"/>
              <a:gd name="T42" fmla="*/ 605 w 1378"/>
              <a:gd name="T43" fmla="*/ 302 h 791"/>
              <a:gd name="T44" fmla="*/ 633 w 1378"/>
              <a:gd name="T45" fmla="*/ 292 h 791"/>
              <a:gd name="T46" fmla="*/ 661 w 1378"/>
              <a:gd name="T47" fmla="*/ 283 h 791"/>
              <a:gd name="T48" fmla="*/ 689 w 1378"/>
              <a:gd name="T49" fmla="*/ 283 h 791"/>
              <a:gd name="T50" fmla="*/ 717 w 1378"/>
              <a:gd name="T51" fmla="*/ 273 h 791"/>
              <a:gd name="T52" fmla="*/ 745 w 1378"/>
              <a:gd name="T53" fmla="*/ 264 h 791"/>
              <a:gd name="T54" fmla="*/ 773 w 1378"/>
              <a:gd name="T55" fmla="*/ 255 h 791"/>
              <a:gd name="T56" fmla="*/ 801 w 1378"/>
              <a:gd name="T57" fmla="*/ 245 h 791"/>
              <a:gd name="T58" fmla="*/ 829 w 1378"/>
              <a:gd name="T59" fmla="*/ 236 h 791"/>
              <a:gd name="T60" fmla="*/ 858 w 1378"/>
              <a:gd name="T61" fmla="*/ 236 h 791"/>
              <a:gd name="T62" fmla="*/ 886 w 1378"/>
              <a:gd name="T63" fmla="*/ 226 h 791"/>
              <a:gd name="T64" fmla="*/ 914 w 1378"/>
              <a:gd name="T65" fmla="*/ 217 h 791"/>
              <a:gd name="T66" fmla="*/ 942 w 1378"/>
              <a:gd name="T67" fmla="*/ 208 h 791"/>
              <a:gd name="T68" fmla="*/ 970 w 1378"/>
              <a:gd name="T69" fmla="*/ 198 h 791"/>
              <a:gd name="T70" fmla="*/ 998 w 1378"/>
              <a:gd name="T71" fmla="*/ 198 h 791"/>
              <a:gd name="T72" fmla="*/ 1026 w 1378"/>
              <a:gd name="T73" fmla="*/ 189 h 791"/>
              <a:gd name="T74" fmla="*/ 1054 w 1378"/>
              <a:gd name="T75" fmla="*/ 179 h 791"/>
              <a:gd name="T76" fmla="*/ 1082 w 1378"/>
              <a:gd name="T77" fmla="*/ 170 h 791"/>
              <a:gd name="T78" fmla="*/ 1111 w 1378"/>
              <a:gd name="T79" fmla="*/ 160 h 791"/>
              <a:gd name="T80" fmla="*/ 1139 w 1378"/>
              <a:gd name="T81" fmla="*/ 151 h 791"/>
              <a:gd name="T82" fmla="*/ 1167 w 1378"/>
              <a:gd name="T83" fmla="*/ 142 h 791"/>
              <a:gd name="T84" fmla="*/ 1195 w 1378"/>
              <a:gd name="T85" fmla="*/ 132 h 791"/>
              <a:gd name="T86" fmla="*/ 1223 w 1378"/>
              <a:gd name="T87" fmla="*/ 123 h 791"/>
              <a:gd name="T88" fmla="*/ 1251 w 1378"/>
              <a:gd name="T89" fmla="*/ 113 h 791"/>
              <a:gd name="T90" fmla="*/ 1279 w 1378"/>
              <a:gd name="T91" fmla="*/ 95 h 791"/>
              <a:gd name="T92" fmla="*/ 1307 w 1378"/>
              <a:gd name="T93" fmla="*/ 76 h 791"/>
              <a:gd name="T94" fmla="*/ 1335 w 1378"/>
              <a:gd name="T95" fmla="*/ 57 h 791"/>
              <a:gd name="T96" fmla="*/ 1363 w 1378"/>
              <a:gd name="T97" fmla="*/ 29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8" h="791">
                <a:moveTo>
                  <a:pt x="0" y="791"/>
                </a:moveTo>
                <a:lnTo>
                  <a:pt x="14" y="725"/>
                </a:lnTo>
                <a:lnTo>
                  <a:pt x="28" y="659"/>
                </a:lnTo>
                <a:lnTo>
                  <a:pt x="42" y="612"/>
                </a:lnTo>
                <a:lnTo>
                  <a:pt x="56" y="584"/>
                </a:lnTo>
                <a:lnTo>
                  <a:pt x="70" y="556"/>
                </a:lnTo>
                <a:lnTo>
                  <a:pt x="84" y="537"/>
                </a:lnTo>
                <a:lnTo>
                  <a:pt x="99" y="518"/>
                </a:lnTo>
                <a:lnTo>
                  <a:pt x="113" y="509"/>
                </a:lnTo>
                <a:lnTo>
                  <a:pt x="127" y="499"/>
                </a:lnTo>
                <a:lnTo>
                  <a:pt x="141" y="481"/>
                </a:lnTo>
                <a:lnTo>
                  <a:pt x="155" y="471"/>
                </a:lnTo>
                <a:lnTo>
                  <a:pt x="169" y="462"/>
                </a:lnTo>
                <a:lnTo>
                  <a:pt x="183" y="452"/>
                </a:lnTo>
                <a:lnTo>
                  <a:pt x="197" y="443"/>
                </a:lnTo>
                <a:lnTo>
                  <a:pt x="211" y="434"/>
                </a:lnTo>
                <a:lnTo>
                  <a:pt x="225" y="434"/>
                </a:lnTo>
                <a:lnTo>
                  <a:pt x="239" y="424"/>
                </a:lnTo>
                <a:lnTo>
                  <a:pt x="253" y="415"/>
                </a:lnTo>
                <a:lnTo>
                  <a:pt x="267" y="405"/>
                </a:lnTo>
                <a:lnTo>
                  <a:pt x="281" y="405"/>
                </a:lnTo>
                <a:lnTo>
                  <a:pt x="295" y="396"/>
                </a:lnTo>
                <a:lnTo>
                  <a:pt x="309" y="386"/>
                </a:lnTo>
                <a:lnTo>
                  <a:pt x="323" y="386"/>
                </a:lnTo>
                <a:lnTo>
                  <a:pt x="337" y="377"/>
                </a:lnTo>
                <a:lnTo>
                  <a:pt x="352" y="377"/>
                </a:lnTo>
                <a:lnTo>
                  <a:pt x="366" y="368"/>
                </a:lnTo>
                <a:lnTo>
                  <a:pt x="380" y="368"/>
                </a:lnTo>
                <a:lnTo>
                  <a:pt x="394" y="358"/>
                </a:lnTo>
                <a:lnTo>
                  <a:pt x="408" y="358"/>
                </a:lnTo>
                <a:lnTo>
                  <a:pt x="422" y="358"/>
                </a:lnTo>
                <a:lnTo>
                  <a:pt x="436" y="349"/>
                </a:lnTo>
                <a:lnTo>
                  <a:pt x="450" y="339"/>
                </a:lnTo>
                <a:lnTo>
                  <a:pt x="464" y="339"/>
                </a:lnTo>
                <a:lnTo>
                  <a:pt x="478" y="339"/>
                </a:lnTo>
                <a:lnTo>
                  <a:pt x="492" y="330"/>
                </a:lnTo>
                <a:lnTo>
                  <a:pt x="506" y="330"/>
                </a:lnTo>
                <a:lnTo>
                  <a:pt x="520" y="321"/>
                </a:lnTo>
                <a:lnTo>
                  <a:pt x="534" y="321"/>
                </a:lnTo>
                <a:lnTo>
                  <a:pt x="548" y="321"/>
                </a:lnTo>
                <a:lnTo>
                  <a:pt x="562" y="311"/>
                </a:lnTo>
                <a:lnTo>
                  <a:pt x="576" y="311"/>
                </a:lnTo>
                <a:lnTo>
                  <a:pt x="590" y="302"/>
                </a:lnTo>
                <a:lnTo>
                  <a:pt x="605" y="302"/>
                </a:lnTo>
                <a:lnTo>
                  <a:pt x="619" y="302"/>
                </a:lnTo>
                <a:lnTo>
                  <a:pt x="633" y="292"/>
                </a:lnTo>
                <a:lnTo>
                  <a:pt x="647" y="292"/>
                </a:lnTo>
                <a:lnTo>
                  <a:pt x="661" y="283"/>
                </a:lnTo>
                <a:lnTo>
                  <a:pt x="675" y="283"/>
                </a:lnTo>
                <a:lnTo>
                  <a:pt x="689" y="283"/>
                </a:lnTo>
                <a:lnTo>
                  <a:pt x="703" y="273"/>
                </a:lnTo>
                <a:lnTo>
                  <a:pt x="717" y="273"/>
                </a:lnTo>
                <a:lnTo>
                  <a:pt x="731" y="264"/>
                </a:lnTo>
                <a:lnTo>
                  <a:pt x="745" y="264"/>
                </a:lnTo>
                <a:lnTo>
                  <a:pt x="759" y="255"/>
                </a:lnTo>
                <a:lnTo>
                  <a:pt x="773" y="255"/>
                </a:lnTo>
                <a:lnTo>
                  <a:pt x="787" y="255"/>
                </a:lnTo>
                <a:lnTo>
                  <a:pt x="801" y="245"/>
                </a:lnTo>
                <a:lnTo>
                  <a:pt x="815" y="245"/>
                </a:lnTo>
                <a:lnTo>
                  <a:pt x="829" y="236"/>
                </a:lnTo>
                <a:lnTo>
                  <a:pt x="843" y="236"/>
                </a:lnTo>
                <a:lnTo>
                  <a:pt x="858" y="236"/>
                </a:lnTo>
                <a:lnTo>
                  <a:pt x="872" y="226"/>
                </a:lnTo>
                <a:lnTo>
                  <a:pt x="886" y="226"/>
                </a:lnTo>
                <a:lnTo>
                  <a:pt x="900" y="217"/>
                </a:lnTo>
                <a:lnTo>
                  <a:pt x="914" y="217"/>
                </a:lnTo>
                <a:lnTo>
                  <a:pt x="928" y="217"/>
                </a:lnTo>
                <a:lnTo>
                  <a:pt x="942" y="208"/>
                </a:lnTo>
                <a:lnTo>
                  <a:pt x="956" y="208"/>
                </a:lnTo>
                <a:lnTo>
                  <a:pt x="970" y="198"/>
                </a:lnTo>
                <a:lnTo>
                  <a:pt x="984" y="198"/>
                </a:lnTo>
                <a:lnTo>
                  <a:pt x="998" y="198"/>
                </a:lnTo>
                <a:lnTo>
                  <a:pt x="1012" y="189"/>
                </a:lnTo>
                <a:lnTo>
                  <a:pt x="1026" y="189"/>
                </a:lnTo>
                <a:lnTo>
                  <a:pt x="1040" y="179"/>
                </a:lnTo>
                <a:lnTo>
                  <a:pt x="1054" y="179"/>
                </a:lnTo>
                <a:lnTo>
                  <a:pt x="1068" y="170"/>
                </a:lnTo>
                <a:lnTo>
                  <a:pt x="1082" y="170"/>
                </a:lnTo>
                <a:lnTo>
                  <a:pt x="1096" y="170"/>
                </a:lnTo>
                <a:lnTo>
                  <a:pt x="1111" y="160"/>
                </a:lnTo>
                <a:lnTo>
                  <a:pt x="1125" y="160"/>
                </a:lnTo>
                <a:lnTo>
                  <a:pt x="1139" y="151"/>
                </a:lnTo>
                <a:lnTo>
                  <a:pt x="1153" y="151"/>
                </a:lnTo>
                <a:lnTo>
                  <a:pt x="1167" y="142"/>
                </a:lnTo>
                <a:lnTo>
                  <a:pt x="1181" y="142"/>
                </a:lnTo>
                <a:lnTo>
                  <a:pt x="1195" y="132"/>
                </a:lnTo>
                <a:lnTo>
                  <a:pt x="1209" y="132"/>
                </a:lnTo>
                <a:lnTo>
                  <a:pt x="1223" y="123"/>
                </a:lnTo>
                <a:lnTo>
                  <a:pt x="1237" y="123"/>
                </a:lnTo>
                <a:lnTo>
                  <a:pt x="1251" y="113"/>
                </a:lnTo>
                <a:lnTo>
                  <a:pt x="1265" y="104"/>
                </a:lnTo>
                <a:lnTo>
                  <a:pt x="1279" y="95"/>
                </a:lnTo>
                <a:lnTo>
                  <a:pt x="1293" y="85"/>
                </a:lnTo>
                <a:lnTo>
                  <a:pt x="1307" y="76"/>
                </a:lnTo>
                <a:lnTo>
                  <a:pt x="1321" y="66"/>
                </a:lnTo>
                <a:lnTo>
                  <a:pt x="1335" y="57"/>
                </a:lnTo>
                <a:lnTo>
                  <a:pt x="1349" y="38"/>
                </a:lnTo>
                <a:lnTo>
                  <a:pt x="1363" y="29"/>
                </a:lnTo>
                <a:lnTo>
                  <a:pt x="1378" y="0"/>
                </a:lnTo>
              </a:path>
            </a:pathLst>
          </a:custGeom>
          <a:noFill/>
          <a:ln w="1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4821515" y="2112709"/>
            <a:ext cx="7445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Costa Rica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24" grpId="0"/>
      <p:bldP spid="125" grpId="0" animBg="1"/>
      <p:bldP spid="126" grpId="0"/>
      <p:bldP spid="127" grpId="0" animBg="1"/>
      <p:bldP spid="128" grpId="0"/>
      <p:bldP spid="129" grpId="0" animBg="1"/>
      <p:bldP spid="130" grpId="0"/>
      <p:bldP spid="55" grpId="0" animBg="1"/>
      <p:bldP spid="57" grpId="0" animBg="1"/>
      <p:bldP spid="58" grpId="0"/>
      <p:bldP spid="60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0"/>
            <a:ext cx="10287000" cy="595313"/>
          </a:xfrm>
          <a:prstGeom prst="rect">
            <a:avLst/>
          </a:prstGeom>
          <a:extLst/>
        </p:spPr>
        <p:txBody>
          <a:bodyPr anchor="b"/>
          <a:lstStyle/>
          <a:p>
            <a:pPr algn="ctr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que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reproduce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tremendas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desigualdades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transicionales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demográficas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,</a:t>
            </a:r>
            <a:endParaRPr lang="en-US" sz="28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61797" name="Picture 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550"/>
            <a:ext cx="365601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8" name="Picture 6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1606550"/>
            <a:ext cx="32543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9" name="Picture 7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1631950"/>
            <a:ext cx="3254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749300"/>
            <a:ext cx="110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508000" y="11557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 smtClean="0"/>
              <a:t>tercil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pobre</a:t>
            </a:r>
            <a:endParaRPr lang="en-US" dirty="0"/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784600" y="11557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 smtClean="0"/>
              <a:t>tercil</a:t>
            </a:r>
            <a:r>
              <a:rPr lang="en-US" dirty="0" smtClean="0"/>
              <a:t> </a:t>
            </a:r>
            <a:r>
              <a:rPr lang="en-US" dirty="0" err="1" smtClean="0"/>
              <a:t>mediano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endParaRPr lang="en-US" dirty="0"/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7061200" y="11557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 smtClean="0"/>
              <a:t>tercil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rico</a:t>
            </a:r>
            <a:endParaRPr lang="en-US" dirty="0"/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457200" y="48895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 err="1" smtClean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población</a:t>
            </a:r>
            <a:r>
              <a:rPr lang="en-US" sz="1400" dirty="0" smtClean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 en </a:t>
            </a:r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1980:</a:t>
            </a: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35.0 </a:t>
            </a:r>
            <a:r>
              <a:rPr lang="en-US" sz="1400" dirty="0" err="1" smtClean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millones</a:t>
            </a:r>
            <a:endParaRPr lang="en-US" sz="1400" dirty="0">
              <a:solidFill>
                <a:srgbClr val="000000"/>
              </a:solidFill>
              <a:latin typeface="Lucida Sans Typewriter" pitchFamily="33" charset="0"/>
              <a:ea typeface="MS PGothic" pitchFamily="34" charset="-128"/>
            </a:endParaRP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457200" y="551497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 err="1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población</a:t>
            </a:r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 en 2010:</a:t>
            </a: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64.3 </a:t>
            </a:r>
            <a:r>
              <a:rPr lang="en-US" sz="1400" dirty="0" err="1" smtClean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millones</a:t>
            </a:r>
            <a:endParaRPr lang="en-US" sz="1400" dirty="0">
              <a:solidFill>
                <a:srgbClr val="000000"/>
              </a:solidFill>
              <a:latin typeface="Lucida Sans Typewriter" pitchFamily="33" charset="0"/>
              <a:ea typeface="MS PGothic" pitchFamily="34" charset="-128"/>
            </a:endParaRP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3784600" y="48895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 err="1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población</a:t>
            </a:r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 en 1980:</a:t>
            </a: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74.5 </a:t>
            </a:r>
            <a:r>
              <a:rPr lang="en-US" sz="1400" dirty="0" err="1" smtClean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millones</a:t>
            </a:r>
            <a:endParaRPr lang="en-US" sz="1400" dirty="0">
              <a:solidFill>
                <a:srgbClr val="000000"/>
              </a:solidFill>
              <a:latin typeface="Lucida Sans Typewriter" pitchFamily="33" charset="0"/>
              <a:ea typeface="MS PGothic" pitchFamily="34" charset="-128"/>
            </a:endParaRP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3784600" y="551497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 err="1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población</a:t>
            </a:r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 en 2010:</a:t>
            </a: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329.2 </a:t>
            </a:r>
            <a:r>
              <a:rPr lang="en-US" sz="1400" dirty="0" err="1" smtClean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millones</a:t>
            </a:r>
            <a:endParaRPr lang="en-US" sz="1400" dirty="0">
              <a:solidFill>
                <a:srgbClr val="000000"/>
              </a:solidFill>
              <a:latin typeface="Lucida Sans Typewriter" pitchFamily="33" charset="0"/>
              <a:ea typeface="MS PGothic" pitchFamily="34" charset="-128"/>
            </a:endParaRPr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7086600" y="48895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 err="1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población</a:t>
            </a:r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 en 1980:</a:t>
            </a: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492.6 </a:t>
            </a:r>
            <a:r>
              <a:rPr lang="en-US" sz="1400" dirty="0" err="1" smtClean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millones</a:t>
            </a:r>
            <a:endParaRPr lang="en-US" sz="1400" dirty="0">
              <a:solidFill>
                <a:srgbClr val="000000"/>
              </a:solidFill>
              <a:latin typeface="Lucida Sans Typewriter" pitchFamily="33" charset="0"/>
              <a:ea typeface="MS PGothic" pitchFamily="34" charset="-128"/>
            </a:endParaRP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7086600" y="551497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 err="1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población</a:t>
            </a:r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 en 2010:</a:t>
            </a: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524.2 </a:t>
            </a:r>
            <a:r>
              <a:rPr lang="en-US" sz="1400" dirty="0" err="1" smtClean="0">
                <a:solidFill>
                  <a:srgbClr val="000000"/>
                </a:solidFill>
                <a:latin typeface="Lucida Sans Typewriter" pitchFamily="33" charset="0"/>
                <a:ea typeface="MS PGothic" pitchFamily="34" charset="-128"/>
              </a:rPr>
              <a:t>millones</a:t>
            </a:r>
            <a:endParaRPr lang="en-US" sz="1400" dirty="0">
              <a:solidFill>
                <a:srgbClr val="000000"/>
              </a:solidFill>
              <a:latin typeface="Lucida Sans Typewriter" pitchFamily="33" charset="0"/>
              <a:ea typeface="MS PGothic" pitchFamily="34" charset="-128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755534" y="6553200"/>
            <a:ext cx="2340966" cy="2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 err="1"/>
              <a:t>ojm</a:t>
            </a:r>
            <a:r>
              <a:rPr lang="en-US" dirty="0"/>
              <a:t>/SDE/PAHO/WHO; 2013</a:t>
            </a:r>
          </a:p>
        </p:txBody>
      </p:sp>
    </p:spTree>
    <p:extLst>
      <p:ext uri="{BB962C8B-B14F-4D97-AF65-F5344CB8AC3E}">
        <p14:creationId xmlns:p14="http://schemas.microsoft.com/office/powerpoint/2010/main" val="7081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32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3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4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68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68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88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8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/>
      <p:bldP spid="161802" grpId="0"/>
      <p:bldP spid="161803" grpId="0"/>
      <p:bldP spid="161804" grpId="0"/>
      <p:bldP spid="161805" grpId="0"/>
      <p:bldP spid="161806" grpId="0"/>
      <p:bldP spid="161807" grpId="0"/>
      <p:bldP spid="161808" grpId="0"/>
      <p:bldP spid="16180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8" name="Picture 12" descr="EpiTransLACmodel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473441"/>
            <a:ext cx="350043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10287000" cy="595313"/>
          </a:xfrm>
          <a:prstGeom prst="rect">
            <a:avLst/>
          </a:prstGeom>
          <a:extLst/>
        </p:spPr>
        <p:txBody>
          <a:bodyPr anchor="b"/>
          <a:lstStyle/>
          <a:p>
            <a:pPr algn="ctr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…y </a:t>
            </a:r>
            <a:r>
              <a:rPr lang="en-US" sz="30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epidemiológicas</a:t>
            </a:r>
            <a:r>
              <a:rPr lang="en-US" sz="3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…</a:t>
            </a:r>
            <a:endParaRPr lang="en-US" sz="3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73060" name="Picture 4" descr="EpiTransLACmod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502016"/>
            <a:ext cx="345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1293813" y="10867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333399"/>
                </a:solidFill>
                <a:latin typeface="Tahoma" pitchFamily="34" charset="0"/>
                <a:ea typeface="MS PGothic" pitchFamily="34" charset="-128"/>
              </a:rPr>
              <a:t>modelo</a:t>
            </a:r>
            <a:r>
              <a:rPr lang="en-US" dirty="0" smtClean="0">
                <a:solidFill>
                  <a:srgbClr val="333399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lang="en-US" dirty="0">
                <a:solidFill>
                  <a:srgbClr val="333399"/>
                </a:solidFill>
                <a:latin typeface="Tahoma" pitchFamily="34" charset="0"/>
                <a:ea typeface="MS PGothic" pitchFamily="34" charset="-128"/>
              </a:rPr>
              <a:t>1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462463" y="10867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333399"/>
                </a:solidFill>
                <a:latin typeface="Tahoma" pitchFamily="34" charset="0"/>
                <a:ea typeface="MS PGothic" pitchFamily="34" charset="-128"/>
              </a:rPr>
              <a:t>modelo</a:t>
            </a:r>
            <a:r>
              <a:rPr lang="en-US" dirty="0" smtClean="0">
                <a:solidFill>
                  <a:srgbClr val="333399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lang="en-US" dirty="0">
                <a:solidFill>
                  <a:srgbClr val="333399"/>
                </a:solidFill>
                <a:latin typeface="Tahoma" pitchFamily="34" charset="0"/>
                <a:ea typeface="MS PGothic" pitchFamily="34" charset="-128"/>
              </a:rPr>
              <a:t>2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7899310" y="10867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333399"/>
                </a:solidFill>
                <a:latin typeface="Tahoma" pitchFamily="34" charset="0"/>
                <a:ea typeface="MS PGothic" pitchFamily="34" charset="-128"/>
              </a:rPr>
              <a:t>modelo</a:t>
            </a:r>
            <a:r>
              <a:rPr lang="en-US" dirty="0" smtClean="0">
                <a:solidFill>
                  <a:srgbClr val="333399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lang="en-US" dirty="0">
                <a:solidFill>
                  <a:srgbClr val="333399"/>
                </a:solidFill>
                <a:latin typeface="Tahoma" pitchFamily="34" charset="0"/>
                <a:ea typeface="MS PGothic" pitchFamily="34" charset="-128"/>
              </a:rPr>
              <a:t>3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7219884" y="4827829"/>
            <a:ext cx="28766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predominancia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estable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temprana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US" sz="1600" dirty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(1950) 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de la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carga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de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enfermedades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no-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transmisibles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.</a:t>
            </a:r>
            <a:endParaRPr lang="en-US" sz="1600" dirty="0">
              <a:solidFill>
                <a:srgbClr val="333399"/>
              </a:solidFill>
              <a:latin typeface="Candara" pitchFamily="34" charset="0"/>
              <a:ea typeface="MS PGothic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ejemplo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:  </a:t>
            </a:r>
            <a:r>
              <a:rPr lang="en-US" sz="1600" dirty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Uruguay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3646488" y="4842116"/>
            <a:ext cx="34147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reducción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sostenida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temprana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US" sz="1600" dirty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(1950) 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de la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carga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de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enfermedades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transmisibles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;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incremento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en no-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transmisibles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.</a:t>
            </a:r>
            <a:endParaRPr lang="en-US" sz="1600" dirty="0">
              <a:solidFill>
                <a:srgbClr val="333399"/>
              </a:solidFill>
              <a:latin typeface="Candara" pitchFamily="34" charset="0"/>
              <a:ea typeface="MS PGothic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ejemplo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: 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Brasil</a:t>
            </a:r>
            <a:endParaRPr lang="en-US" sz="1600" dirty="0">
              <a:solidFill>
                <a:srgbClr val="333399"/>
              </a:solidFill>
              <a:latin typeface="Candara" pitchFamily="34" charset="0"/>
              <a:ea typeface="MS PGothic" pitchFamily="34" charset="-128"/>
            </a:endParaRP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331788" y="4840529"/>
            <a:ext cx="30591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reducción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sostenida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tardía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(1990</a:t>
            </a:r>
            <a:r>
              <a:rPr lang="en-US" sz="1600" dirty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) 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de la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carga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de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enfermedades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transmisibles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;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incremento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 en </a:t>
            </a: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lesiones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.</a:t>
            </a:r>
            <a:endParaRPr lang="en-US" sz="1600" dirty="0">
              <a:solidFill>
                <a:srgbClr val="333399"/>
              </a:solidFill>
              <a:latin typeface="Candara" pitchFamily="34" charset="0"/>
              <a:ea typeface="MS PGothic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ejemplo</a:t>
            </a:r>
            <a:r>
              <a:rPr lang="en-US" sz="1600" dirty="0" smtClean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:  </a:t>
            </a:r>
            <a:r>
              <a:rPr lang="en-US" sz="1600" dirty="0">
                <a:solidFill>
                  <a:srgbClr val="333399"/>
                </a:solidFill>
                <a:latin typeface="Candara" pitchFamily="34" charset="0"/>
                <a:ea typeface="MS PGothic" pitchFamily="34" charset="-128"/>
              </a:rPr>
              <a:t>Guatemala</a:t>
            </a:r>
          </a:p>
        </p:txBody>
      </p:sp>
      <p:pic>
        <p:nvPicPr>
          <p:cNvPr id="173069" name="Picture 13" descr="EpiTransLAClege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96016"/>
            <a:ext cx="64770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5776980" y="6504801"/>
            <a:ext cx="4191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eaLnBrk="1" hangingPunct="1">
              <a:spcBef>
                <a:spcPct val="50000"/>
              </a:spcBef>
              <a:defRPr sz="1200">
                <a:solidFill>
                  <a:srgbClr val="777777"/>
                </a:solidFill>
                <a:latin typeface="Candara" pitchFamily="34" charset="0"/>
                <a:ea typeface="MS PGothic" pitchFamily="34" charset="-12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Mortality Information System, PAHO/WHO</a:t>
            </a:r>
          </a:p>
        </p:txBody>
      </p:sp>
      <p:pic>
        <p:nvPicPr>
          <p:cNvPr id="173061" name="Picture 5" descr="EpiTransLACmodel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500429"/>
            <a:ext cx="34163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08000" y="69376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 smtClean="0"/>
              <a:t>tercil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pobre</a:t>
            </a:r>
            <a:endParaRPr lang="en-US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4600" y="69376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 smtClean="0"/>
              <a:t>tercil</a:t>
            </a:r>
            <a:r>
              <a:rPr lang="en-US" dirty="0" smtClean="0"/>
              <a:t> </a:t>
            </a:r>
            <a:r>
              <a:rPr lang="en-US" dirty="0" err="1" smtClean="0"/>
              <a:t>mediano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endParaRPr lang="en-US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061200" y="69376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>
                <a:solidFill>
                  <a:srgbClr val="333399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 smtClean="0"/>
              <a:t>tercil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rico</a:t>
            </a:r>
            <a:endParaRPr lang="en-US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24600"/>
            <a:ext cx="2268527" cy="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5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4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4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26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26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26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/>
      <p:bldP spid="173063" grpId="0"/>
      <p:bldP spid="173064" grpId="0"/>
      <p:bldP spid="173065" grpId="0"/>
      <p:bldP spid="173066" grpId="0"/>
      <p:bldP spid="173067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11689</TotalTime>
  <Words>1674</Words>
  <Application>Microsoft Office PowerPoint</Application>
  <PresentationFormat>35mm Slides</PresentationFormat>
  <Paragraphs>266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¿porqué abordar la equidad en salud ahora?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sobre el significado de equidad en salud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Special Program on Sustainable Development and Health Equity</Manager>
  <Company>Pan American Health Organization, PAHO/WHO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Monitoreo de la Equidad en Salud</dc:title>
  <dc:subject>Desigualdades Sociales en Salud</dc:subject>
  <dc:creator>Dr. Oscar J Mujica, SDE</dc:creator>
  <dc:description>Lima Meeting July 2014</dc:description>
  <cp:lastModifiedBy>Oscar J Mujica</cp:lastModifiedBy>
  <cp:revision>22</cp:revision>
  <dcterms:created xsi:type="dcterms:W3CDTF">2011-02-28T10:02:59Z</dcterms:created>
  <dcterms:modified xsi:type="dcterms:W3CDTF">2014-07-24T15:59:57Z</dcterms:modified>
  <cp:category>EuroSocial</cp:category>
</cp:coreProperties>
</file>